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slideLayouts/slideLayout3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47"/>
  </p:notesMasterIdLst>
  <p:handoutMasterIdLst>
    <p:handoutMasterId r:id="rId48"/>
  </p:handoutMasterIdLst>
  <p:sldIdLst>
    <p:sldId id="603" r:id="rId8"/>
    <p:sldId id="739" r:id="rId9"/>
    <p:sldId id="2451" r:id="rId10"/>
    <p:sldId id="2385" r:id="rId11"/>
    <p:sldId id="2384" r:id="rId12"/>
    <p:sldId id="2421" r:id="rId13"/>
    <p:sldId id="2422" r:id="rId14"/>
    <p:sldId id="2423" r:id="rId15"/>
    <p:sldId id="2425" r:id="rId16"/>
    <p:sldId id="2416" r:id="rId17"/>
    <p:sldId id="2429" r:id="rId18"/>
    <p:sldId id="2415" r:id="rId19"/>
    <p:sldId id="2426" r:id="rId20"/>
    <p:sldId id="2427" r:id="rId21"/>
    <p:sldId id="2428" r:id="rId22"/>
    <p:sldId id="2432" r:id="rId23"/>
    <p:sldId id="2431" r:id="rId24"/>
    <p:sldId id="2433" r:id="rId25"/>
    <p:sldId id="2434" r:id="rId26"/>
    <p:sldId id="2435" r:id="rId27"/>
    <p:sldId id="2436" r:id="rId28"/>
    <p:sldId id="2437" r:id="rId29"/>
    <p:sldId id="2419" r:id="rId30"/>
    <p:sldId id="2441" r:id="rId31"/>
    <p:sldId id="2420" r:id="rId32"/>
    <p:sldId id="2442" r:id="rId33"/>
    <p:sldId id="2440" r:id="rId34"/>
    <p:sldId id="2443" r:id="rId35"/>
    <p:sldId id="2444" r:id="rId36"/>
    <p:sldId id="2446" r:id="rId37"/>
    <p:sldId id="2447" r:id="rId38"/>
    <p:sldId id="2445" r:id="rId39"/>
    <p:sldId id="2448" r:id="rId40"/>
    <p:sldId id="2449" r:id="rId41"/>
    <p:sldId id="2450" r:id="rId42"/>
    <p:sldId id="2438" r:id="rId43"/>
    <p:sldId id="2439" r:id="rId44"/>
    <p:sldId id="2424" r:id="rId45"/>
    <p:sldId id="582" r:id="rId46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595757"/>
    <a:srgbClr val="221815"/>
    <a:srgbClr val="FFFF00"/>
    <a:srgbClr val="E0E0E0"/>
    <a:srgbClr val="91A2BF"/>
    <a:srgbClr val="66BA36"/>
    <a:srgbClr val="E4EBEA"/>
    <a:srgbClr val="C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30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96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15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pPr>
            <a:r>
              <a:rPr lang="en-US"/>
              <a:t>BERT-Base(GB)</a:t>
            </a:r>
            <a:endParaRPr lang="zh-CN"/>
          </a:p>
        </c:rich>
      </c:tx>
      <c:layout>
        <c:manualLayout>
          <c:xMode val="edge"/>
          <c:yMode val="edge"/>
          <c:x val="0.36579697043160547"/>
          <c:y val="3.80877738246023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15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0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38A-714F-A110-3D5D190B5C1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38A-714F-A110-3D5D190B5C1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38A-714F-A110-3D5D190B5C1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model</c:v>
                </c:pt>
                <c:pt idx="1">
                  <c:v>optimizer</c:v>
                </c:pt>
                <c:pt idx="2">
                  <c:v>activation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2.1</c:v>
                </c:pt>
                <c:pt idx="1">
                  <c:v>10.3</c:v>
                </c:pt>
                <c:pt idx="2">
                  <c:v>87.6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C6-644C-B6F0-2C76892C4856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9037067807290035"/>
          <c:y val="0.13762382275289631"/>
          <c:w val="0.42477852022789941"/>
          <c:h val="5.15775868685706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0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Gill Sans MT" panose="020B0502020104020203" pitchFamily="34" charset="0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15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pPr>
            <a:r>
              <a:rPr lang="en-US"/>
              <a:t>BERT-Base(GB)</a:t>
            </a:r>
            <a:endParaRPr lang="zh-CN"/>
          </a:p>
        </c:rich>
      </c:tx>
      <c:layout>
        <c:manualLayout>
          <c:xMode val="edge"/>
          <c:yMode val="edge"/>
          <c:x val="0.36579697043160547"/>
          <c:y val="3.80877738246023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15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0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38A-714F-A110-3D5D190B5C1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38A-714F-A110-3D5D190B5C1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38A-714F-A110-3D5D190B5C1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model</c:v>
                </c:pt>
                <c:pt idx="1">
                  <c:v>optimizer</c:v>
                </c:pt>
                <c:pt idx="2">
                  <c:v>activation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2.1</c:v>
                </c:pt>
                <c:pt idx="1">
                  <c:v>10.3</c:v>
                </c:pt>
                <c:pt idx="2">
                  <c:v>87.6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C6-644C-B6F0-2C76892C4856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9037067807290035"/>
          <c:y val="0.13762382275289631"/>
          <c:w val="0.42477852022789941"/>
          <c:h val="5.15775868685706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0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Gill Sans MT" panose="020B0502020104020203" pitchFamily="34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12/5/23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12/5/23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03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19745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1813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chenzomi12.github.io/" TargetMode="External"/><Relationship Id="rId5" Type="http://schemas.openxmlformats.org/officeDocument/2006/relationships/image" Target="../media/image1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1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85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2023/12/5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  <p:sldLayoutId id="2147483986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wolferesearch/status/1649476518811148314" TargetMode="External"/><Relationship Id="rId7" Type="http://schemas.openxmlformats.org/officeDocument/2006/relationships/hyperlink" Target="https://www.kaggle.com/code/gabedossantos/killer-bert-tutorial" TargetMode="External"/><Relationship Id="rId2" Type="http://schemas.openxmlformats.org/officeDocument/2006/relationships/hyperlink" Target="https://medium.com/@amirhossein.abaskohi/text-to-text-models-in-natural-language-processing-f203afb34a8b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stats.stackexchange.com/questions/620002/why-is-the-layer-normalization-same-with-the-instance-normalization-in-transform" TargetMode="External"/><Relationship Id="rId5" Type="http://schemas.openxmlformats.org/officeDocument/2006/relationships/hyperlink" Target="https://medium.com/@ngiengkianyew/multi-headed-attention-8b940b76c351" TargetMode="External"/><Relationship Id="rId4" Type="http://schemas.openxmlformats.org/officeDocument/2006/relationships/hyperlink" Target="https://mdnice.com/writing/ce291e46450e415abd0c71f7282f3f20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ABA3483-FF92-FE46-B1BB-B70AABD8D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5784" y="-85423"/>
            <a:ext cx="12362547" cy="6953933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69490" y="4873413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ln w="28575">
                  <a:solidFill>
                    <a:schemeClr val="tx2"/>
                  </a:solidFill>
                </a:ln>
                <a:solidFill>
                  <a:srgbClr val="C00000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ln w="28575">
                <a:solidFill>
                  <a:schemeClr val="tx2"/>
                </a:solidFill>
              </a:ln>
              <a:solidFill>
                <a:srgbClr val="C00000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512" y="4873413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-165784" y="1984587"/>
            <a:ext cx="12362546" cy="2711428"/>
          </a:xfrm>
          <a:prstGeom prst="rect">
            <a:avLst/>
          </a:prstGeom>
          <a:solidFill>
            <a:srgbClr val="221815">
              <a:alpha val="50196"/>
            </a:srgbClr>
          </a:solidFill>
        </p:spPr>
        <p:txBody>
          <a:bodyPr anchor="b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/>
            <a:r>
              <a:rPr lang="zh-CN" altLang="en-US" sz="9600" dirty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大模型显存占用分析</a:t>
            </a:r>
            <a:endParaRPr lang="en-US" altLang="zh-CN" sz="9600" dirty="0">
              <a:solidFill>
                <a:schemeClr val="tx2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388660" y="2087618"/>
            <a:ext cx="6409952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5400" kern="0" dirty="0">
                <a:ln w="28575">
                  <a:noFill/>
                </a:ln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大模型 </a:t>
            </a:r>
            <a:r>
              <a:rPr lang="en-US" altLang="zh-CN" sz="4000" kern="0" dirty="0">
                <a:ln w="28575">
                  <a:noFill/>
                </a:ln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–</a:t>
            </a:r>
            <a:r>
              <a:rPr lang="zh-CN" altLang="en-US" sz="4000" kern="0" dirty="0">
                <a:ln w="28575">
                  <a:noFill/>
                </a:ln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4000" kern="0" dirty="0">
                <a:ln w="28575">
                  <a:noFill/>
                </a:ln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AI</a:t>
            </a:r>
            <a:r>
              <a:rPr lang="zh-CN" altLang="en-US" sz="4000" kern="0">
                <a:ln w="28575">
                  <a:noFill/>
                </a:ln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集群</a:t>
            </a:r>
            <a:endParaRPr lang="zh-CN" altLang="en-US" sz="6000" kern="0" dirty="0">
              <a:ln w="28575">
                <a:noFill/>
              </a:ln>
              <a:solidFill>
                <a:schemeClr val="tx2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2254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A38E1A1-9698-A040-8C55-5BCE766F8B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 大模型参数量</a:t>
            </a:r>
            <a:endParaRPr lang="en-US" altLang="zh-CN" dirty="0"/>
          </a:p>
          <a:p>
            <a:r>
              <a:rPr lang="zh-CN" altLang="en-US" dirty="0"/>
              <a:t>计算方式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53366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59A38FF-5266-F44D-B7FC-3C590ECB5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Embedding</a:t>
            </a:r>
            <a:r>
              <a:rPr lang="zh-CN" altLang="en-US" dirty="0"/>
              <a:t> 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221478FD-D6EE-E849-8FDA-10270EF1D18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词嵌入矩阵 </a:t>
                </a:r>
                <a:r>
                  <a:rPr lang="en-US" altLang="zh-CN" dirty="0"/>
                  <a:t>Embedding</a:t>
                </a:r>
                <a:r>
                  <a:rPr lang="zh-CN" altLang="en-US" dirty="0"/>
                  <a:t> 层的参数量也较多，词向量维度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zh-CN" altLang="en-US" dirty="0"/>
                  <a:t> 通常大于隐藏层维度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dirty="0"/>
                  <a:t>，词嵌入矩阵的参数量为 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221478FD-D6EE-E849-8FDA-10270EF1D1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374C9920-5BBB-EF45-9BD1-F9AE03C6DF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8605" y="2786742"/>
            <a:ext cx="10293532" cy="333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50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30D7C34-1BF7-EF44-87EE-E0BEAED09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Transformers</a:t>
            </a:r>
            <a:r>
              <a:rPr lang="zh-CN" altLang="en-US" dirty="0"/>
              <a:t> 结构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200C5AC-A13A-F749-90CB-7DC97B9B17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  <a:r>
              <a:rPr lang="zh-CN" altLang="en-US" dirty="0"/>
              <a:t> 中最核心的为两个部分：</a:t>
            </a:r>
            <a:r>
              <a:rPr lang="en-US" altLang="zh-CN" dirty="0"/>
              <a:t>Self-attention</a:t>
            </a:r>
            <a:r>
              <a:rPr lang="zh-CN" altLang="en-US" dirty="0"/>
              <a:t> 层和 </a:t>
            </a:r>
            <a:r>
              <a:rPr lang="en-US" altLang="zh-CN" dirty="0"/>
              <a:t>MLP</a:t>
            </a:r>
            <a:r>
              <a:rPr lang="zh-CN" altLang="en-US" dirty="0"/>
              <a:t> 层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DF83FD28-7C43-B647-A4E9-87199FE1E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3" y="2527733"/>
            <a:ext cx="10315575" cy="363042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A602CD9-3619-3E44-B6CC-D809237A2454}"/>
              </a:ext>
            </a:extLst>
          </p:cNvPr>
          <p:cNvSpPr/>
          <p:nvPr/>
        </p:nvSpPr>
        <p:spPr>
          <a:xfrm>
            <a:off x="3486048" y="2397103"/>
            <a:ext cx="505097" cy="3176382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1ADA3500-9D90-CF46-8E34-DA5DBF717129}"/>
              </a:ext>
            </a:extLst>
          </p:cNvPr>
          <p:cNvSpPr/>
          <p:nvPr/>
        </p:nvSpPr>
        <p:spPr>
          <a:xfrm>
            <a:off x="4062548" y="2397104"/>
            <a:ext cx="431075" cy="3176382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1CEA8D40-17C1-F742-84B4-D7AF5C5E33EA}"/>
              </a:ext>
            </a:extLst>
          </p:cNvPr>
          <p:cNvSpPr/>
          <p:nvPr/>
        </p:nvSpPr>
        <p:spPr>
          <a:xfrm>
            <a:off x="7151386" y="2397103"/>
            <a:ext cx="431075" cy="3176382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4722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A27CB1D-FEE2-6348-8E57-72B74452B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Self-attention</a:t>
            </a:r>
            <a:r>
              <a:rPr lang="zh-CN" altLang="en-US" dirty="0"/>
              <a:t> 自注意力层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34FB17F9-6258-B349-B69A-DEE45988026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Self-attention</a:t>
                </a:r>
                <a:r>
                  <a:rPr lang="zh-CN" altLang="en-US" dirty="0"/>
                  <a:t> 模块参数包含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dirty="0"/>
                  <a:t> 权重矩阵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zh-CN" altLang="en-US" dirty="0"/>
                  <a:t>，以及输出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4</a:t>
                </a:r>
                <a:r>
                  <a:rPr lang="zh-CN" altLang="en-US" dirty="0"/>
                  <a:t> 个权重矩阵 </a:t>
                </a:r>
                <a:r>
                  <a:rPr lang="en-US" altLang="zh-CN" dirty="0"/>
                  <a:t>Shape</a:t>
                </a:r>
                <a:r>
                  <a:rPr lang="zh-CN" altLang="en-US" dirty="0"/>
                  <a:t> 为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zh-CN" altLang="en-US" dirty="0"/>
                  <a:t>，因此 </a:t>
                </a:r>
                <a:r>
                  <a:rPr lang="en-US" altLang="zh-CN" dirty="0"/>
                  <a:t>Self-attention</a:t>
                </a:r>
                <a:r>
                  <a:rPr lang="zh-CN" altLang="en-US" dirty="0"/>
                  <a:t> 层自身的参数量为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𝑉h𝑎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34FB17F9-6258-B349-B69A-DEE4598802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DA9C9D56-5D5F-4046-B6A9-57871473A5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32369" y="2661263"/>
            <a:ext cx="6932023" cy="369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15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A27CB1D-FEE2-6348-8E57-72B74452B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MLP</a:t>
            </a:r>
            <a:r>
              <a:rPr lang="zh-CN" altLang="en-US" dirty="0"/>
              <a:t> 全连接层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34FB17F9-6258-B349-B69A-DEE45988026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MLP</a:t>
                </a:r>
                <a:r>
                  <a:rPr lang="zh-CN" altLang="en-US" dirty="0"/>
                  <a:t> 由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个 </a:t>
                </a:r>
                <a:r>
                  <a:rPr lang="en-US" altLang="zh-CN" dirty="0"/>
                  <a:t>Linear</a:t>
                </a:r>
                <a:r>
                  <a:rPr lang="zh-CN" altLang="en-US" dirty="0"/>
                  <a:t> 线性层组成，第一个线性层将维度从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dirty="0"/>
                  <a:t> 映射到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dirty="0"/>
                  <a:t>，权重 </a:t>
                </a:r>
                <a:r>
                  <a:rPr lang="en-US" altLang="zh-CN" dirty="0"/>
                  <a:t>Shape</a:t>
                </a:r>
                <a:r>
                  <a:rPr lang="zh-CN" altLang="en-US" dirty="0"/>
                  <a:t> 为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,4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zh-CN" altLang="en-US" dirty="0"/>
                  <a:t>；第二个线性层将维度从 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dirty="0"/>
                  <a:t> 映射回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dirty="0"/>
                  <a:t>，权重 </a:t>
                </a:r>
                <a:r>
                  <a:rPr lang="en-US" altLang="zh-CN" dirty="0"/>
                  <a:t>Shape</a:t>
                </a:r>
                <a:r>
                  <a:rPr lang="zh-CN" altLang="en-US" dirty="0"/>
                  <a:t> 为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。因此 </a:t>
                </a:r>
                <a:r>
                  <a:rPr lang="en-US" altLang="zh-CN" dirty="0"/>
                  <a:t>MLP</a:t>
                </a:r>
                <a:r>
                  <a:rPr lang="zh-CN" altLang="en-US" dirty="0"/>
                  <a:t> 层参数量为 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8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34FB17F9-6258-B349-B69A-DEE4598802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0C42CAA1-E245-3A4E-BB64-03135E892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593" y="2669162"/>
            <a:ext cx="10315575" cy="363042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5DD537A-28FE-1341-8294-267D4979C34E}"/>
              </a:ext>
            </a:extLst>
          </p:cNvPr>
          <p:cNvSpPr/>
          <p:nvPr/>
        </p:nvSpPr>
        <p:spPr>
          <a:xfrm>
            <a:off x="4055558" y="2538533"/>
            <a:ext cx="431075" cy="3176382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A8BE64E-B73A-8443-AD09-F8CDB58B4D6B}"/>
              </a:ext>
            </a:extLst>
          </p:cNvPr>
          <p:cNvSpPr/>
          <p:nvPr/>
        </p:nvSpPr>
        <p:spPr>
          <a:xfrm>
            <a:off x="7144396" y="2538532"/>
            <a:ext cx="431075" cy="3176382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4212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751D8AC-99BF-2B4E-AD5D-8690F0818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Layer</a:t>
            </a:r>
            <a:r>
              <a:rPr lang="zh-CN" altLang="en-US" dirty="0"/>
              <a:t> </a:t>
            </a:r>
            <a:r>
              <a:rPr lang="en-US" altLang="zh-CN" dirty="0"/>
              <a:t>Norm</a:t>
            </a:r>
            <a:r>
              <a:rPr lang="zh-CN" altLang="en-US" dirty="0"/>
              <a:t> 归一化层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A6C292A6-3448-1648-B507-30601AE8616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Self-attention</a:t>
                </a:r>
                <a:r>
                  <a:rPr lang="zh-CN" altLang="en-US" dirty="0"/>
                  <a:t> 层和 </a:t>
                </a:r>
                <a:r>
                  <a:rPr lang="en-US" altLang="zh-CN" dirty="0"/>
                  <a:t>MLP</a:t>
                </a:r>
                <a:r>
                  <a:rPr lang="zh-CN" altLang="en-US" dirty="0"/>
                  <a:t> 层各有 </a:t>
                </a:r>
                <a:r>
                  <a:rPr lang="en-US" altLang="zh-CN" dirty="0"/>
                  <a:t>layer normalization</a:t>
                </a:r>
                <a:r>
                  <a:rPr lang="zh-CN" altLang="en-US" dirty="0"/>
                  <a:t>，包含 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 个可训练参数：缩放参数 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zh-CN" altLang="en-US" dirty="0"/>
                  <a:t> 和平移参数 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 层 </a:t>
                </a:r>
                <a:r>
                  <a:rPr lang="en-US" altLang="zh-CN" dirty="0"/>
                  <a:t>layer normalization</a:t>
                </a:r>
                <a:r>
                  <a:rPr lang="zh-CN" altLang="en-US" dirty="0"/>
                  <a:t> 参数量为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A6C292A6-3448-1648-B507-30601AE861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5957B670-7051-EF42-BBAE-2BEC84290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55" y="2833765"/>
            <a:ext cx="10963472" cy="313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72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5C6A865-F696-0846-85FA-01CC242FA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模型参数量与模型大小关系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内容占位符 6">
                <a:extLst>
                  <a:ext uri="{FF2B5EF4-FFF2-40B4-BE49-F238E27FC236}">
                    <a16:creationId xmlns:a16="http://schemas.microsoft.com/office/drawing/2014/main" id="{32F43164-671E-CF46-BF09-C4A71B4AF697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2142367126"/>
                  </p:ext>
                </p:extLst>
              </p:nvPr>
            </p:nvGraphicFramePr>
            <p:xfrm>
              <a:off x="616742" y="3328625"/>
              <a:ext cx="10963275" cy="2601910"/>
            </p:xfrm>
            <a:graphic>
              <a:graphicData uri="http://schemas.openxmlformats.org/drawingml/2006/table">
                <a:tbl>
                  <a:tblPr/>
                  <a:tblGrid>
                    <a:gridCol w="1619300">
                      <a:extLst>
                        <a:ext uri="{9D8B030D-6E8A-4147-A177-3AD203B41FA5}">
                          <a16:colId xmlns:a16="http://schemas.microsoft.com/office/drawing/2014/main" val="483412299"/>
                        </a:ext>
                      </a:extLst>
                    </a:gridCol>
                    <a:gridCol w="1790456">
                      <a:extLst>
                        <a:ext uri="{9D8B030D-6E8A-4147-A177-3AD203B41FA5}">
                          <a16:colId xmlns:a16="http://schemas.microsoft.com/office/drawing/2014/main" val="3706777806"/>
                        </a:ext>
                      </a:extLst>
                    </a:gridCol>
                    <a:gridCol w="1667226">
                      <a:extLst>
                        <a:ext uri="{9D8B030D-6E8A-4147-A177-3AD203B41FA5}">
                          <a16:colId xmlns:a16="http://schemas.microsoft.com/office/drawing/2014/main" val="586675433"/>
                        </a:ext>
                      </a:extLst>
                    </a:gridCol>
                    <a:gridCol w="2210887">
                      <a:extLst>
                        <a:ext uri="{9D8B030D-6E8A-4147-A177-3AD203B41FA5}">
                          <a16:colId xmlns:a16="http://schemas.microsoft.com/office/drawing/2014/main" val="1215907785"/>
                        </a:ext>
                      </a:extLst>
                    </a:gridCol>
                    <a:gridCol w="1837703">
                      <a:extLst>
                        <a:ext uri="{9D8B030D-6E8A-4147-A177-3AD203B41FA5}">
                          <a16:colId xmlns:a16="http://schemas.microsoft.com/office/drawing/2014/main" val="2647157623"/>
                        </a:ext>
                      </a:extLst>
                    </a:gridCol>
                    <a:gridCol w="1837703">
                      <a:extLst>
                        <a:ext uri="{9D8B030D-6E8A-4147-A177-3AD203B41FA5}">
                          <a16:colId xmlns:a16="http://schemas.microsoft.com/office/drawing/2014/main" val="63459443"/>
                        </a:ext>
                      </a:extLst>
                    </a:gridCol>
                  </a:tblGrid>
                  <a:tr h="520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模型名称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0F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隐藏层维度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b="0" i="1" dirty="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oMath>
                          </a14:m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 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0F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层数 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b="0" i="1" dirty="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𝑙</m:t>
                              </m:r>
                            </m:oMath>
                          </a14:m>
                          <a:endParaRPr lang="zh-CN" alt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0F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0F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实际参数量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0F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模型大小 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(FP16)</a:t>
                          </a:r>
                          <a:endParaRPr lang="zh-CN" alt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0F0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9914187"/>
                      </a:ext>
                    </a:extLst>
                  </a:tr>
                  <a:tr h="520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LLAMA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-6B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4096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32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6442450944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6.7B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12</a:t>
                          </a:r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 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GB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0402392"/>
                      </a:ext>
                    </a:extLst>
                  </a:tr>
                  <a:tr h="520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LLAMA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-13B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5120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40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12582912000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13.0B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23.4</a:t>
                          </a:r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 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GB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7595343"/>
                      </a:ext>
                    </a:extLst>
                  </a:tr>
                  <a:tr h="520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LLAMA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-33B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6656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60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31897681920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32.5B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59.4</a:t>
                          </a:r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 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GB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2667027"/>
                      </a:ext>
                    </a:extLst>
                  </a:tr>
                  <a:tr h="520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LLAMA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-65B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8192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80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64424509440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65.2B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120</a:t>
                          </a:r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 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GB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8266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内容占位符 6">
                <a:extLst>
                  <a:ext uri="{FF2B5EF4-FFF2-40B4-BE49-F238E27FC236}">
                    <a16:creationId xmlns:a16="http://schemas.microsoft.com/office/drawing/2014/main" id="{32F43164-671E-CF46-BF09-C4A71B4AF697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2142367126"/>
                  </p:ext>
                </p:extLst>
              </p:nvPr>
            </p:nvGraphicFramePr>
            <p:xfrm>
              <a:off x="616742" y="3328625"/>
              <a:ext cx="10963275" cy="2601910"/>
            </p:xfrm>
            <a:graphic>
              <a:graphicData uri="http://schemas.openxmlformats.org/drawingml/2006/table">
                <a:tbl>
                  <a:tblPr/>
                  <a:tblGrid>
                    <a:gridCol w="1619300">
                      <a:extLst>
                        <a:ext uri="{9D8B030D-6E8A-4147-A177-3AD203B41FA5}">
                          <a16:colId xmlns:a16="http://schemas.microsoft.com/office/drawing/2014/main" val="483412299"/>
                        </a:ext>
                      </a:extLst>
                    </a:gridCol>
                    <a:gridCol w="1790456">
                      <a:extLst>
                        <a:ext uri="{9D8B030D-6E8A-4147-A177-3AD203B41FA5}">
                          <a16:colId xmlns:a16="http://schemas.microsoft.com/office/drawing/2014/main" val="3706777806"/>
                        </a:ext>
                      </a:extLst>
                    </a:gridCol>
                    <a:gridCol w="1667226">
                      <a:extLst>
                        <a:ext uri="{9D8B030D-6E8A-4147-A177-3AD203B41FA5}">
                          <a16:colId xmlns:a16="http://schemas.microsoft.com/office/drawing/2014/main" val="586675433"/>
                        </a:ext>
                      </a:extLst>
                    </a:gridCol>
                    <a:gridCol w="2210887">
                      <a:extLst>
                        <a:ext uri="{9D8B030D-6E8A-4147-A177-3AD203B41FA5}">
                          <a16:colId xmlns:a16="http://schemas.microsoft.com/office/drawing/2014/main" val="1215907785"/>
                        </a:ext>
                      </a:extLst>
                    </a:gridCol>
                    <a:gridCol w="1837703">
                      <a:extLst>
                        <a:ext uri="{9D8B030D-6E8A-4147-A177-3AD203B41FA5}">
                          <a16:colId xmlns:a16="http://schemas.microsoft.com/office/drawing/2014/main" val="2647157623"/>
                        </a:ext>
                      </a:extLst>
                    </a:gridCol>
                    <a:gridCol w="1837703">
                      <a:extLst>
                        <a:ext uri="{9D8B030D-6E8A-4147-A177-3AD203B41FA5}">
                          <a16:colId xmlns:a16="http://schemas.microsoft.com/office/drawing/2014/main" val="63459443"/>
                        </a:ext>
                      </a:extLst>
                    </a:gridCol>
                  </a:tblGrid>
                  <a:tr h="520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模型名称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0F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780" t="-2439" r="-421986" b="-40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5344" t="-2439" r="-354198" b="-40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29885" t="-2439" r="-166667" b="-40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实际参数量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0F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模型大小 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(FP16)</a:t>
                          </a:r>
                          <a:endParaRPr lang="zh-CN" alt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0F0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9914187"/>
                      </a:ext>
                    </a:extLst>
                  </a:tr>
                  <a:tr h="520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LLAMA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-6B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4096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32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6442450944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6.7B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12</a:t>
                          </a:r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 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GB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0402392"/>
                      </a:ext>
                    </a:extLst>
                  </a:tr>
                  <a:tr h="520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LLAMA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-13B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5120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40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12582912000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13.0B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23.4</a:t>
                          </a:r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 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GB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7595343"/>
                      </a:ext>
                    </a:extLst>
                  </a:tr>
                  <a:tr h="520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LLAMA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-33B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6656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60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31897681920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32.5B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59.4</a:t>
                          </a:r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 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GB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2667027"/>
                      </a:ext>
                    </a:extLst>
                  </a:tr>
                  <a:tr h="520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LLAMA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-65B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8192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80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64424509440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65.2B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120</a:t>
                          </a:r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 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GB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82668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336897F-B5A4-EE43-99C0-711CA73E2B12}"/>
                  </a:ext>
                </a:extLst>
              </p:cNvPr>
              <p:cNvSpPr/>
              <p:nvPr/>
            </p:nvSpPr>
            <p:spPr>
              <a:xfrm>
                <a:off x="616743" y="1445962"/>
                <a:ext cx="10963275" cy="14230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rgbClr val="92D050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221815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 层 </a:t>
                </a:r>
                <a:r>
                  <a:rPr lang="en-US" altLang="zh-CN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Transformer</a:t>
                </a:r>
                <a:r>
                  <a:rPr lang="zh-CN" altLang="en-US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 结构可训练参数量为 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221815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22181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221815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  <m:sSup>
                          <m:sSupPr>
                            <m:ctrlPr>
                              <a:rPr lang="en-US" altLang="zh-CN" sz="2000" i="1">
                                <a:solidFill>
                                  <a:srgbClr val="22181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srgbClr val="221815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sz="2000" i="1">
                                <a:solidFill>
                                  <a:srgbClr val="22181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2000" i="1">
                        <a:solidFill>
                          <a:srgbClr val="221815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1" i="1">
                        <a:solidFill>
                          <a:srgbClr val="221815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altLang="zh-CN" sz="2000" i="1">
                        <a:solidFill>
                          <a:srgbClr val="221815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altLang="zh-CN" sz="2000" dirty="0">
                  <a:solidFill>
                    <a:srgbClr val="221815"/>
                  </a:solidFill>
                  <a:latin typeface="Gill Sans MT" panose="020B0502020104020203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Clr>
                    <a:srgbClr val="92D05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模型使用 </a:t>
                </a:r>
                <a:r>
                  <a:rPr lang="en-US" altLang="zh-CN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FP16/BF16</a:t>
                </a:r>
                <a:r>
                  <a:rPr lang="zh-CN" altLang="en-US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 方式保存和加载到显存，那么占用 </a:t>
                </a:r>
                <a:r>
                  <a:rPr lang="en-US" altLang="zh-CN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2</a:t>
                </a:r>
                <a:r>
                  <a:rPr lang="zh-CN" altLang="en-US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 个 </a:t>
                </a:r>
                <a:r>
                  <a:rPr lang="en-US" altLang="zh-CN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Byte</a:t>
                </a:r>
              </a:p>
              <a:p>
                <a:pPr marL="342900" indent="-342900">
                  <a:lnSpc>
                    <a:spcPct val="150000"/>
                  </a:lnSpc>
                  <a:buClr>
                    <a:srgbClr val="92D05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模型使用 </a:t>
                </a:r>
                <a:r>
                  <a:rPr lang="en-US" altLang="zh-CN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FP32</a:t>
                </a:r>
                <a:r>
                  <a:rPr lang="zh-CN" altLang="en-US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 方式保存和加载到显存，那么占用 </a:t>
                </a:r>
                <a:r>
                  <a:rPr lang="en-US" altLang="zh-CN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4</a:t>
                </a:r>
                <a:r>
                  <a:rPr lang="zh-CN" altLang="en-US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 个 </a:t>
                </a:r>
                <a:r>
                  <a:rPr lang="en-US" altLang="zh-CN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Byte</a:t>
                </a: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336897F-B5A4-EE43-99C0-711CA73E2B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43" y="1445962"/>
                <a:ext cx="10963275" cy="1423018"/>
              </a:xfrm>
              <a:prstGeom prst="rect">
                <a:avLst/>
              </a:prstGeom>
              <a:blipFill>
                <a:blip r:embed="rId3"/>
                <a:stretch>
                  <a:fillRect l="-463" b="-6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2530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78BDCFF-A5F6-E44B-84E9-BA4E1E461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大模型训练内存占用</a:t>
            </a:r>
          </a:p>
        </p:txBody>
      </p:sp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AFFAEF89-AE4D-B54C-BA31-3486C5BD0601}"/>
              </a:ext>
            </a:extLst>
          </p:cNvPr>
          <p:cNvGraphicFramePr/>
          <p:nvPr/>
        </p:nvGraphicFramePr>
        <p:xfrm>
          <a:off x="6098381" y="1439916"/>
          <a:ext cx="5769037" cy="48596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EBC33142-31AE-0442-8B00-07BC49662B7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 层 </a:t>
                </a:r>
                <a:r>
                  <a:rPr lang="en-US" altLang="zh-CN" dirty="0"/>
                  <a:t>Transformer</a:t>
                </a:r>
                <a:r>
                  <a:rPr lang="zh-CN" altLang="en-US" dirty="0"/>
                  <a:t> 结构可训练参数量为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12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altLang="zh-CN" dirty="0"/>
              </a:p>
              <a:p>
                <a:r>
                  <a:rPr lang="zh-CN" altLang="en-US" b="1" dirty="0"/>
                  <a:t>模型 </a:t>
                </a:r>
                <a:r>
                  <a:rPr lang="en-US" altLang="zh-CN" b="1" dirty="0"/>
                  <a:t>Model</a:t>
                </a:r>
              </a:p>
              <a:p>
                <a:pPr lvl="1"/>
                <a:r>
                  <a:rPr lang="en-US" altLang="zh-CN" sz="1600" dirty="0"/>
                  <a:t>Parameters</a:t>
                </a:r>
                <a:r>
                  <a:rPr lang="zh-CN" altLang="en-US" sz="1600" dirty="0"/>
                  <a:t> 权重参数 </a:t>
                </a:r>
                <a:r>
                  <a:rPr lang="en-US" altLang="zh-CN" sz="1600" dirty="0"/>
                  <a:t>(half)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2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bytes</a:t>
                </a:r>
                <a:r>
                  <a:rPr lang="zh-CN" altLang="en-US" sz="1600" dirty="0"/>
                  <a:t>，</a:t>
                </a:r>
                <a:endParaRPr lang="en-US" altLang="zh-CN" sz="1600" dirty="0"/>
              </a:p>
              <a:p>
                <a:pPr lvl="1"/>
                <a:r>
                  <a:rPr lang="en-US" altLang="zh-CN" sz="1600" dirty="0"/>
                  <a:t>Gradient</a:t>
                </a:r>
                <a:r>
                  <a:rPr lang="zh-CN" altLang="en-US" sz="1600" dirty="0"/>
                  <a:t> 梯度参数 </a:t>
                </a:r>
                <a:r>
                  <a:rPr lang="en-US" altLang="zh-CN" sz="1600" dirty="0"/>
                  <a:t>(half)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2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bytes</a:t>
                </a:r>
                <a:r>
                  <a:rPr lang="zh-CN" altLang="en-US" sz="1600" dirty="0"/>
                  <a:t>，</a:t>
                </a:r>
                <a:endParaRPr lang="en-US" altLang="zh-CN" sz="1600" dirty="0"/>
              </a:p>
              <a:p>
                <a:pPr marL="239106" lvl="1" indent="-239106">
                  <a:buFont typeface="Arial" pitchFamily="34" charset="0"/>
                  <a:buChar char="•"/>
                </a:pPr>
                <a:r>
                  <a:rPr lang="zh-CN" altLang="en-US" sz="2000" b="1" dirty="0"/>
                  <a:t>优化器状态 </a:t>
                </a:r>
                <a:r>
                  <a:rPr lang="en-US" altLang="zh-CN" sz="2000" b="1" dirty="0"/>
                  <a:t>Optimizers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status</a:t>
                </a:r>
                <a:r>
                  <a:rPr lang="zh-CN" altLang="en-US" sz="2000" b="1" dirty="0"/>
                  <a:t> </a:t>
                </a:r>
                <a:endParaRPr lang="en-US" altLang="zh-CN" sz="2000" b="1" dirty="0"/>
              </a:p>
              <a:p>
                <a:pPr lvl="1"/>
                <a:r>
                  <a:rPr lang="en-US" altLang="zh-CN" sz="1600" dirty="0"/>
                  <a:t>Master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Weight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(FP32)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4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bytes</a:t>
                </a:r>
              </a:p>
              <a:p>
                <a:pPr lvl="1"/>
                <a:r>
                  <a:rPr lang="en-US" altLang="zh-CN" sz="1600" dirty="0"/>
                  <a:t>Adam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m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(FP32)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4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bytes</a:t>
                </a:r>
              </a:p>
              <a:p>
                <a:pPr lvl="1"/>
                <a:r>
                  <a:rPr lang="en-US" altLang="zh-CN" sz="1600" dirty="0"/>
                  <a:t>Adam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v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(FP32)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4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bytes</a:t>
                </a:r>
              </a:p>
              <a:p>
                <a:pPr marL="239106" lvl="1" indent="-239106">
                  <a:buFont typeface="Arial" pitchFamily="34" charset="0"/>
                  <a:buChar char="•"/>
                </a:pPr>
                <a:r>
                  <a:rPr lang="zh-CN" altLang="en-US" sz="2000" b="1" dirty="0"/>
                  <a:t>激活值：</a:t>
                </a:r>
                <a:r>
                  <a:rPr lang="en-US" altLang="zh-CN" sz="2000" b="1" dirty="0"/>
                  <a:t>forward</a:t>
                </a:r>
                <a:r>
                  <a:rPr lang="zh-CN" altLang="en-US" sz="2000" b="1" dirty="0"/>
                  <a:t> 中保存，用于反向传播</a:t>
                </a:r>
                <a:endParaRPr lang="zh-CN" altLang="en-US" b="1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EBC33142-31AE-0442-8B00-07BC49662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8612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A38E1A1-9698-A040-8C55-5BCE766F8B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 大模型</a:t>
            </a:r>
            <a:endParaRPr lang="en-US" altLang="zh-CN" dirty="0"/>
          </a:p>
          <a:p>
            <a:r>
              <a:rPr lang="zh-CN" altLang="en-US" dirty="0"/>
              <a:t>训练时间估计</a:t>
            </a:r>
          </a:p>
        </p:txBody>
      </p:sp>
    </p:spTree>
    <p:extLst>
      <p:ext uri="{BB962C8B-B14F-4D97-AF65-F5344CB8AC3E}">
        <p14:creationId xmlns:p14="http://schemas.microsoft.com/office/powerpoint/2010/main" val="627571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30D7C34-1BF7-EF44-87EE-E0BEAED09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大模型训练时间计算公式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7270F5-4276-384B-8A13-8C9991725B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1217567"/>
          </a:xfrm>
        </p:spPr>
        <p:txBody>
          <a:bodyPr/>
          <a:lstStyle/>
          <a:p>
            <a:r>
              <a:rPr lang="zh-CN" altLang="en-US" dirty="0"/>
              <a:t>模型参数量（模型的大小） 和训练总 </a:t>
            </a:r>
            <a:r>
              <a:rPr lang="en-US" altLang="zh-CN" dirty="0"/>
              <a:t>tokens</a:t>
            </a:r>
            <a:r>
              <a:rPr lang="zh-CN" altLang="en-US" dirty="0"/>
              <a:t>数（训练的数据）决定 </a:t>
            </a:r>
            <a:r>
              <a:rPr lang="en-US" altLang="zh-CN" dirty="0"/>
              <a:t>LLMs</a:t>
            </a:r>
            <a:r>
              <a:rPr lang="zh-CN" altLang="en-US" dirty="0"/>
              <a:t> 模型需要的计算量。</a:t>
            </a:r>
            <a:endParaRPr lang="en-US" altLang="zh-CN" dirty="0"/>
          </a:p>
          <a:p>
            <a:r>
              <a:rPr lang="zh-CN" altLang="en-US" dirty="0"/>
              <a:t>给定计算量，训练时间不仅跟 </a:t>
            </a:r>
            <a:r>
              <a:rPr lang="en-US" altLang="zh-CN" dirty="0"/>
              <a:t>NPU</a:t>
            </a:r>
            <a:r>
              <a:rPr lang="zh-CN" altLang="en-US" dirty="0"/>
              <a:t> 类型和 </a:t>
            </a:r>
            <a:r>
              <a:rPr lang="en-US" altLang="zh-CN" dirty="0"/>
              <a:t>NPU</a:t>
            </a:r>
            <a:r>
              <a:rPr lang="zh-CN" altLang="en-US" dirty="0"/>
              <a:t> 集群数量有关系，还与 </a:t>
            </a:r>
            <a:r>
              <a:rPr lang="en-US" altLang="zh-CN" dirty="0"/>
              <a:t>NPU</a:t>
            </a:r>
            <a:r>
              <a:rPr lang="zh-CN" altLang="en-US" dirty="0"/>
              <a:t> 利用率相关。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C875759-872D-5542-A1A4-DBD404D34A57}"/>
                  </a:ext>
                </a:extLst>
              </p:cNvPr>
              <p:cNvSpPr txBox="1"/>
              <p:nvPr/>
            </p:nvSpPr>
            <p:spPr>
              <a:xfrm>
                <a:off x="4598126" y="2928687"/>
                <a:ext cx="2097947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zh-CN" alt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zh-CN" alt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zh-CN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zh-CN" alt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zh-CN" alt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C875759-872D-5542-A1A4-DBD404D34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126" y="2928687"/>
                <a:ext cx="2097947" cy="691471"/>
              </a:xfrm>
              <a:prstGeom prst="rect">
                <a:avLst/>
              </a:prstGeom>
              <a:blipFill>
                <a:blip r:embed="rId2"/>
                <a:stretch>
                  <a:fillRect l="-1807" t="-9091" r="-4819" b="-1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E914EFA5-0990-FB4D-9B0D-2DDFC20BD5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635" y="3971109"/>
                <a:ext cx="10963473" cy="2328478"/>
              </a:xfrm>
              <a:prstGeom prst="rect">
                <a:avLst/>
              </a:prstGeom>
              <a:noFill/>
            </p:spPr>
            <p:txBody>
              <a:bodyPr/>
              <a:lstStyle>
                <a:lvl1pPr marL="239106" marR="0" indent="-239106" algn="l" defTabSz="1218804" rtl="0" eaLnBrk="1" fontAlgn="base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92D050"/>
                  </a:buClr>
                  <a:buFont typeface="Arial" pitchFamily="34" charset="0"/>
                  <a:buChar char="•"/>
                  <a:tabLst/>
                  <a:defRPr kumimoji="0" lang="zh-CN" altLang="en-US" sz="2000" b="0" i="0" u="none" strike="noStrike" kern="0" cap="none" spc="0" normalizeH="0" baseline="0" dirty="0">
                    <a:ln>
                      <a:noFill/>
                    </a:ln>
                    <a:solidFill>
                      <a:srgbClr val="374154"/>
                    </a:solidFill>
                    <a:effectLst/>
                    <a:uLnTx/>
                    <a:uFillTx/>
                    <a:latin typeface="Gill Sans MT" panose="020B0502020104020203" pitchFamily="34" charset="0"/>
                    <a:ea typeface="微软雅黑" pitchFamily="34" charset="-122"/>
                    <a:cs typeface="+mn-cs"/>
                  </a:defRPr>
                </a:lvl1pPr>
                <a:lvl2pPr marL="476096" marR="0" indent="-236990" algn="l" defTabSz="1218804" rtl="0" eaLnBrk="1" fontAlgn="base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92D050"/>
                  </a:buClr>
                  <a:buFont typeface="Arial" panose="020B0604020202020204" pitchFamily="34" charset="0"/>
                  <a:buChar char="◦"/>
                  <a:tabLst/>
                  <a:defRPr kumimoji="0" lang="zh-CN" altLang="en-US" sz="1800" b="0" i="0" u="none" strike="noStrike" kern="0" cap="none" spc="0" normalizeH="0" baseline="0" dirty="0">
                    <a:ln>
                      <a:noFill/>
                    </a:ln>
                    <a:solidFill>
                      <a:srgbClr val="374154"/>
                    </a:solidFill>
                    <a:effectLst/>
                    <a:uLnTx/>
                    <a:uFillTx/>
                    <a:latin typeface="Gill Sans MT" panose="020B0502020104020203" pitchFamily="34" charset="0"/>
                    <a:ea typeface="微软雅黑" pitchFamily="34" charset="-122"/>
                    <a:cs typeface="+mn-cs"/>
                  </a:defRPr>
                </a:lvl2pPr>
                <a:lvl3pPr marL="833696" marR="0" indent="-236990" algn="l" defTabSz="1218804" rtl="0" eaLnBrk="1" fontAlgn="base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92D050"/>
                  </a:buClr>
                  <a:buFontTx/>
                  <a:buChar char="-"/>
                  <a:tabLst/>
                  <a:defRPr kumimoji="0" lang="zh-CN" altLang="en-US" sz="1600" b="0" i="0" u="none" strike="noStrike" kern="0" cap="none" spc="0" normalizeH="0" baseline="0" dirty="0">
                    <a:ln>
                      <a:noFill/>
                    </a:ln>
                    <a:solidFill>
                      <a:srgbClr val="374154"/>
                    </a:solidFill>
                    <a:effectLst/>
                    <a:uLnTx/>
                    <a:uFillTx/>
                    <a:latin typeface="Gill Sans MT" panose="020B0502020104020203" pitchFamily="34" charset="0"/>
                    <a:ea typeface="微软雅黑" pitchFamily="34" charset="-122"/>
                    <a:cs typeface="+mn-cs"/>
                  </a:defRPr>
                </a:lvl3pPr>
                <a:lvl4pPr marL="2133600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800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99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999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599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zh-CN" altLang="en-US" dirty="0"/>
                  <a:t>其中，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 为端到端训练的理论时间（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dirty="0"/>
                  <a:t> 为训练数据的 </a:t>
                </a:r>
                <a:r>
                  <a:rPr lang="en-US" altLang="zh-CN" dirty="0"/>
                  <a:t>Token</a:t>
                </a:r>
                <a:r>
                  <a:rPr lang="zh-CN" altLang="en-US" dirty="0"/>
                  <a:t> 数量（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dirty="0"/>
                  <a:t> 为大模型的模型参数量（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 为 </a:t>
                </a:r>
                <a:r>
                  <a:rPr lang="en-US" altLang="zh-CN" dirty="0"/>
                  <a:t>AI</a:t>
                </a:r>
                <a:r>
                  <a:rPr lang="zh-CN" altLang="en-US" dirty="0"/>
                  <a:t> 集群的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卡数</a:t>
                </a:r>
                <a:endParaRPr lang="en-US" altLang="zh-CN" dirty="0"/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 为每块卡的有效算力（标称 * 实际算力利用率）</a:t>
                </a: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E914EFA5-0990-FB4D-9B0D-2DDFC20BD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35" y="3971109"/>
                <a:ext cx="10963473" cy="23284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749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6236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FDD9BC0-1500-E74B-833F-9A30DE3B2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系数 </a:t>
            </a:r>
            <a:r>
              <a:rPr lang="en-US" altLang="zh-CN" dirty="0"/>
              <a:t>K</a:t>
            </a:r>
            <a:r>
              <a:rPr lang="zh-CN" altLang="en-US" dirty="0"/>
              <a:t> 的来源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8BD431E0-8287-4E4F-A29B-C30DC8C2284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360170"/>
                <a:ext cx="10963473" cy="3081201"/>
              </a:xfrm>
            </p:spPr>
            <p:txBody>
              <a:bodyPr/>
              <a:lstStyle/>
              <a:p>
                <a:r>
                  <a:rPr lang="en-US" altLang="zh-CN" dirty="0"/>
                  <a:t>LLMs</a:t>
                </a:r>
                <a:r>
                  <a:rPr lang="zh-CN" altLang="en-US" dirty="0"/>
                  <a:t> 大模型中每个模型参数的计算主要是指点乘 </a:t>
                </a:r>
                <a:r>
                  <a:rPr lang="en-US" altLang="zh-CN" dirty="0"/>
                  <a:t>(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altLang="zh-CN" dirty="0"/>
                  <a:t>)</a:t>
                </a:r>
                <a:r>
                  <a:rPr lang="zh-CN" altLang="en-US" dirty="0"/>
                  <a:t>，都需要将元素按位相乘，再按位相加，因此每个参数都需要进行 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 次浮点运算。</a:t>
                </a:r>
                <a:endParaRPr lang="en-US" altLang="zh-CN" dirty="0"/>
              </a:p>
              <a:p>
                <a:r>
                  <a:rPr lang="zh-CN" altLang="en-US" dirty="0"/>
                  <a:t>反向传播的计算量是前向传播的两倍，因此每个参数需要进行 </a:t>
                </a:r>
                <a:r>
                  <a:rPr lang="en-US" altLang="zh-CN" dirty="0"/>
                  <a:t>4</a:t>
                </a:r>
                <a:r>
                  <a:rPr lang="zh-CN" altLang="en-US" dirty="0"/>
                  <a:t> 次浮点运算。执行前向 </a:t>
                </a:r>
                <a:r>
                  <a:rPr lang="en-US" altLang="zh-CN" dirty="0"/>
                  <a:t>+ </a:t>
                </a:r>
                <a:r>
                  <a:rPr lang="zh-CN" altLang="en-US" dirty="0"/>
                  <a:t>反向 </a:t>
                </a:r>
                <a:r>
                  <a:rPr lang="en-US" altLang="zh-CN" dirty="0"/>
                  <a:t>=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zh-CN" altLang="en-US" dirty="0"/>
                  <a:t> 次浮点运算。</a:t>
                </a:r>
                <a:endParaRPr lang="en-US" altLang="zh-CN" dirty="0"/>
              </a:p>
              <a:p>
                <a:r>
                  <a:rPr lang="zh-CN" altLang="en-US" dirty="0"/>
                  <a:t>一般大模型训练为了节省内存，使用激活重计算来减少中间激活值，需要进行一次额外前向计算（</a:t>
                </a:r>
                <a:r>
                  <a:rPr lang="en-US" altLang="zh-CN" dirty="0"/>
                  <a:t>Forward</a:t>
                </a:r>
                <a:r>
                  <a:rPr lang="zh-CN" altLang="en-US" dirty="0"/>
                  <a:t>），因此对于每个 </a:t>
                </a:r>
                <a:r>
                  <a:rPr lang="en-US" altLang="zh-CN" dirty="0"/>
                  <a:t>token</a:t>
                </a:r>
                <a:r>
                  <a:rPr lang="zh-CN" altLang="en-US" dirty="0"/>
                  <a:t>，每个模型参数，需要进行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2+4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zh-CN" altLang="en-US" dirty="0"/>
                  <a:t> 次浮点数运算。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8BD431E0-8287-4E4F-A29B-C30DC8C228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360170"/>
                <a:ext cx="10963473" cy="3081201"/>
              </a:xfrm>
              <a:blipFill>
                <a:blip r:embed="rId2"/>
                <a:stretch>
                  <a:fillRect l="-347" r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AADAE53E-B3B2-3D46-8A38-6C18B5D80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310" y="4850447"/>
            <a:ext cx="10124122" cy="129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161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DAABECE-7829-8A47-98E1-5211703AA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NPU</a:t>
            </a:r>
            <a:r>
              <a:rPr lang="zh-CN" altLang="en-US" dirty="0"/>
              <a:t> 利用率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1C7A955-D19F-2544-A52E-C880CA3A94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随着 </a:t>
            </a:r>
            <a:r>
              <a:rPr lang="en-US" altLang="zh-CN" dirty="0"/>
              <a:t>AI</a:t>
            </a:r>
            <a:r>
              <a:rPr lang="zh-CN" altLang="en-US" dirty="0"/>
              <a:t> 集群的 </a:t>
            </a:r>
            <a:r>
              <a:rPr lang="en-US" altLang="zh-CN" dirty="0"/>
              <a:t>NPU</a:t>
            </a:r>
            <a:r>
              <a:rPr lang="zh-CN" altLang="en-US" dirty="0"/>
              <a:t> 卡数越多，理论的算力利用率会更高。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A8977D1-8DF8-FF4D-AAA1-25CAD98CA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90" y="2516076"/>
            <a:ext cx="10505581" cy="353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84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46A5A57-8D36-534E-B9B0-91EEAEC55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LLAMA-65B</a:t>
            </a:r>
            <a:r>
              <a:rPr lang="zh-CN" altLang="en-US" dirty="0"/>
              <a:t> 训练时间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1CF0221-CD9F-4848-807F-C4FEAA6CF6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47604"/>
            <a:ext cx="10963473" cy="5207476"/>
          </a:xfrm>
        </p:spPr>
        <p:txBody>
          <a:bodyPr/>
          <a:lstStyle/>
          <a:p>
            <a:r>
              <a:rPr lang="zh-CN" altLang="en-US" dirty="0"/>
              <a:t>以 </a:t>
            </a:r>
            <a:r>
              <a:rPr lang="en-US" altLang="zh-CN" dirty="0"/>
              <a:t>LLaMA-65B</a:t>
            </a:r>
            <a:r>
              <a:rPr lang="zh-CN" altLang="en-US" dirty="0"/>
              <a:t>为例，</a:t>
            </a:r>
            <a:r>
              <a:rPr lang="en-US" altLang="zh-CN" dirty="0"/>
              <a:t>2048</a:t>
            </a:r>
            <a:r>
              <a:rPr lang="zh-CN" altLang="en-US" dirty="0"/>
              <a:t> 张 </a:t>
            </a:r>
            <a:r>
              <a:rPr lang="en-US" altLang="zh-CN" dirty="0"/>
              <a:t>80GB</a:t>
            </a:r>
            <a:r>
              <a:rPr lang="zh-CN" altLang="en-US" dirty="0"/>
              <a:t> </a:t>
            </a:r>
            <a:r>
              <a:rPr lang="en-US" altLang="zh-CN" dirty="0"/>
              <a:t>HBM</a:t>
            </a:r>
            <a:r>
              <a:rPr lang="zh-CN" altLang="en-US" dirty="0"/>
              <a:t> </a:t>
            </a:r>
            <a:r>
              <a:rPr lang="en-US" altLang="zh-CN" dirty="0"/>
              <a:t>A100</a:t>
            </a:r>
            <a:r>
              <a:rPr lang="zh-CN" altLang="en-US" dirty="0"/>
              <a:t>，使用 </a:t>
            </a:r>
            <a:r>
              <a:rPr lang="en-US" altLang="zh-CN" dirty="0"/>
              <a:t>1.4TB tokens</a:t>
            </a:r>
            <a:r>
              <a:rPr lang="zh-CN" altLang="en-US" dirty="0"/>
              <a:t> 数据训练 </a:t>
            </a:r>
            <a:r>
              <a:rPr lang="en-US" altLang="zh-CN" dirty="0"/>
              <a:t>65B</a:t>
            </a:r>
            <a:r>
              <a:rPr lang="zh-CN" altLang="en-US" dirty="0"/>
              <a:t> 参数量模型。</a:t>
            </a:r>
            <a:r>
              <a:rPr lang="en-US" altLang="zh-CN" dirty="0"/>
              <a:t>80GB</a:t>
            </a:r>
            <a:r>
              <a:rPr lang="zh-CN" altLang="en-US" dirty="0"/>
              <a:t> 显存 </a:t>
            </a:r>
            <a:r>
              <a:rPr lang="en-US" altLang="zh-CN" dirty="0"/>
              <a:t>A100</a:t>
            </a:r>
            <a:r>
              <a:rPr lang="zh-CN" altLang="en-US" dirty="0"/>
              <a:t> 峰值性能</a:t>
            </a:r>
            <a:r>
              <a:rPr lang="zh-CN" altLang="en-US"/>
              <a:t>为 </a:t>
            </a:r>
            <a:r>
              <a:rPr lang="en-US" altLang="zh-CN"/>
              <a:t>312</a:t>
            </a:r>
            <a:r>
              <a:rPr lang="zh-CN" altLang="en-US"/>
              <a:t> </a:t>
            </a:r>
            <a:r>
              <a:rPr lang="en-US" altLang="zh-CN"/>
              <a:t>TFLOPS</a:t>
            </a:r>
            <a:r>
              <a:rPr lang="zh-CN" altLang="en-US" dirty="0"/>
              <a:t>，设 </a:t>
            </a:r>
            <a:r>
              <a:rPr lang="en-US" altLang="zh-CN" dirty="0"/>
              <a:t>GPU</a:t>
            </a:r>
            <a:r>
              <a:rPr lang="zh-CN" altLang="en-US" dirty="0"/>
              <a:t> 利用率为 </a:t>
            </a:r>
            <a:r>
              <a:rPr lang="en-US" altLang="zh-CN" dirty="0"/>
              <a:t>0.6</a:t>
            </a:r>
            <a:r>
              <a:rPr lang="zh-CN" altLang="en-US" dirty="0"/>
              <a:t>，需要训练 </a:t>
            </a:r>
            <a:r>
              <a:rPr lang="en-US" altLang="zh-CN" dirty="0"/>
              <a:t>21</a:t>
            </a:r>
            <a:r>
              <a:rPr lang="zh-CN" altLang="en-US" dirty="0"/>
              <a:t> 天。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99530DB-7074-0543-9000-19D541DF6AE9}"/>
                  </a:ext>
                </a:extLst>
              </p:cNvPr>
              <p:cNvSpPr txBox="1"/>
              <p:nvPr/>
            </p:nvSpPr>
            <p:spPr>
              <a:xfrm>
                <a:off x="2931809" y="2479036"/>
                <a:ext cx="6333144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zh-CN" alt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(1.4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×(65×</m:t>
                          </m:r>
                          <m:sSup>
                            <m:sSupPr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sup>
                          </m:sSup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kumimoji="1" lang="zh-CN" alt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2048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×(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312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×0.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≈1898871</m:t>
                      </m:r>
                      <m:r>
                        <a:rPr kumimoji="1" lang="zh-CN" alt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≈21</m:t>
                      </m:r>
                      <m:r>
                        <a:rPr kumimoji="1" lang="zh-CN" alt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𝑑𝑎𝑦𝑠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99530DB-7074-0543-9000-19D541DF6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809" y="2479036"/>
                <a:ext cx="6333144" cy="672172"/>
              </a:xfrm>
              <a:prstGeom prst="rect">
                <a:avLst/>
              </a:prstGeom>
              <a:blipFill>
                <a:blip r:embed="rId2"/>
                <a:stretch>
                  <a:fillRect l="-200" r="-400" b="-14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8A0538FD-79F4-7B46-9784-F4B6FE77CB88}"/>
              </a:ext>
            </a:extLst>
          </p:cNvPr>
          <p:cNvGrpSpPr/>
          <p:nvPr/>
        </p:nvGrpSpPr>
        <p:grpSpPr>
          <a:xfrm>
            <a:off x="3259004" y="3512120"/>
            <a:ext cx="5495612" cy="2842960"/>
            <a:chOff x="3259004" y="3553680"/>
            <a:chExt cx="5495612" cy="284296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9D4A0D4-D72A-A545-A68D-19BFFCF88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9004" y="3957335"/>
              <a:ext cx="5495612" cy="2439305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07B36A8-2317-974F-9A37-F36C41633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65066" y="3553680"/>
              <a:ext cx="5240129" cy="909444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186C687A-5D98-724F-AC41-5120116A8135}"/>
              </a:ext>
            </a:extLst>
          </p:cNvPr>
          <p:cNvSpPr txBox="1"/>
          <p:nvPr/>
        </p:nvSpPr>
        <p:spPr>
          <a:xfrm>
            <a:off x="1261641" y="48150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1403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A38E1A1-9698-A040-8C55-5BCE766F8B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 大模型 </a:t>
            </a:r>
            <a:r>
              <a:rPr lang="en-US" altLang="zh-CN" dirty="0"/>
              <a:t>HBM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显存</a:t>
            </a:r>
            <a:r>
              <a:rPr lang="en-US" altLang="zh-CN" dirty="0"/>
              <a:t>)</a:t>
            </a:r>
            <a:r>
              <a:rPr lang="zh-CN" altLang="en-US" dirty="0"/>
              <a:t> 占用分析</a:t>
            </a:r>
          </a:p>
        </p:txBody>
      </p:sp>
    </p:spTree>
    <p:extLst>
      <p:ext uri="{BB962C8B-B14F-4D97-AF65-F5344CB8AC3E}">
        <p14:creationId xmlns:p14="http://schemas.microsoft.com/office/powerpoint/2010/main" val="3227320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30D7C34-1BF7-EF44-87EE-E0BEAED09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模型训练的总内存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97270F5-4276-384B-8A13-8C9991725BD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360170"/>
                <a:ext cx="10963473" cy="2068830"/>
              </a:xfrm>
            </p:spPr>
            <p:txBody>
              <a:bodyPr/>
              <a:lstStyle/>
              <a:p>
                <a:r>
                  <a:rPr lang="zh-CN" altLang="en-US" dirty="0"/>
                  <a:t>在一次训练迭代中，每个可训练参数都对应 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 个梯度，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个优化器状态（</a:t>
                </a:r>
                <a:r>
                  <a:rPr lang="en-US" altLang="zh-CN" dirty="0"/>
                  <a:t>Adam</a:t>
                </a:r>
                <a:r>
                  <a:rPr lang="zh-CN" altLang="en-US" dirty="0"/>
                  <a:t>）。设模型参数量为 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16)</m:t>
                    </m:r>
                  </m:oMath>
                </a14:m>
                <a:r>
                  <a:rPr lang="zh-CN" altLang="en-US" dirty="0"/>
                  <a:t>，那么梯度的参数量为  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32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Adam</a:t>
                </a:r>
                <a:r>
                  <a:rPr lang="zh-CN" altLang="en-US" dirty="0"/>
                  <a:t> 优化器的参数量为 </a:t>
                </a:r>
                <a14:m>
                  <m:oMath xmlns:m="http://schemas.openxmlformats.org/officeDocument/2006/math"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32)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大模型混合精度训练过程中，使用 </a:t>
                </a:r>
                <a:r>
                  <a:rPr lang="en-US" altLang="zh-CN" dirty="0"/>
                  <a:t>BF16</a:t>
                </a:r>
                <a:r>
                  <a:rPr lang="zh-CN" altLang="en-US" dirty="0"/>
                  <a:t> 进行前向传递，</a:t>
                </a:r>
                <a:r>
                  <a:rPr lang="en-US" altLang="zh-CN" dirty="0"/>
                  <a:t>FP32</a:t>
                </a:r>
                <a:r>
                  <a:rPr lang="zh-CN" altLang="en-US" dirty="0"/>
                  <a:t> 反向传递梯度信息；优化器更新模型参数时，使用 </a:t>
                </a:r>
                <a:r>
                  <a:rPr lang="en-US" altLang="zh-CN" dirty="0"/>
                  <a:t>FP32</a:t>
                </a:r>
                <a:r>
                  <a:rPr lang="zh-CN" altLang="en-US" dirty="0"/>
                  <a:t> 优化器状态、</a:t>
                </a:r>
                <a:r>
                  <a:rPr lang="en-US" altLang="zh-CN" dirty="0"/>
                  <a:t>FP32</a:t>
                </a:r>
                <a:r>
                  <a:rPr lang="zh-CN" altLang="en-US" dirty="0"/>
                  <a:t> 的梯度来更新模型参数。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97270F5-4276-384B-8A13-8C9991725B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360170"/>
                <a:ext cx="10963473" cy="2068830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F7A223A-2D49-7442-9DEA-1F9561C025D4}"/>
                  </a:ext>
                </a:extLst>
              </p:cNvPr>
              <p:cNvSpPr/>
              <p:nvPr/>
            </p:nvSpPr>
            <p:spPr>
              <a:xfrm>
                <a:off x="228437" y="3883751"/>
                <a:ext cx="10963472" cy="571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训练总</m:t>
                      </m:r>
                      <m:r>
                        <a:rPr lang="zh-CN" altLang="en-US" sz="2400" i="1" dirty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内存</m:t>
                      </m:r>
                      <m:r>
                        <a:rPr lang="en-US" altLang="zh-CN" sz="2400" i="1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groupChr>
                        <m:groupChrPr>
                          <m:chr m:val="⏟"/>
                          <m:ctrlPr>
                            <a:rPr lang="en-US" altLang="zh-CN" sz="2400" i="1" dirty="0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sz="2400" i="1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模型内存</m:t>
                          </m:r>
                        </m:e>
                      </m:groupChr>
                      <m:r>
                        <a:rPr lang="en-US" altLang="zh-CN" sz="2400" i="1" dirty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groupChr>
                        <m:groupChrPr>
                          <m:chr m:val="⏟"/>
                          <m:ctrlPr>
                            <a:rPr lang="en-US" altLang="zh-CN" sz="2400" i="1" dirty="0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sz="2400" i="1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梯度内存</m:t>
                          </m:r>
                        </m:e>
                      </m:groupChr>
                      <m:r>
                        <a:rPr lang="en-US" altLang="zh-CN" sz="2400" i="1" dirty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groupChr>
                        <m:groupChrPr>
                          <m:chr m:val="⏟"/>
                          <m:ctrlPr>
                            <a:rPr lang="en-US" altLang="zh-CN" sz="2400" i="1" dirty="0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sz="2400" i="1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优化器内存</m:t>
                          </m:r>
                        </m:e>
                      </m:groupChr>
                      <m:r>
                        <a:rPr lang="en-US" altLang="zh-CN" sz="2400" i="1" dirty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groupChr>
                        <m:groupChrPr>
                          <m:chr m:val="⏟"/>
                          <m:ctrlPr>
                            <a:rPr lang="en-US" altLang="zh-CN" sz="2400" i="1" dirty="0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sz="2400" i="1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激活内存</m:t>
                          </m:r>
                        </m:e>
                      </m:groupChr>
                      <m:r>
                        <a:rPr lang="en-US" altLang="zh-CN" sz="2400" i="1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groupChr>
                        <m:groupChrPr>
                          <m:chr m:val="⏟"/>
                          <m:ctrlPr>
                            <a:rPr lang="en-US" altLang="zh-CN" sz="2400" i="1" dirty="0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sz="2400" i="1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其他内存</m:t>
                          </m:r>
                        </m:e>
                      </m:groupChr>
                    </m:oMath>
                  </m:oMathPara>
                </a14:m>
                <a:endParaRPr lang="en-US" altLang="zh-CN" sz="2400" dirty="0">
                  <a:solidFill>
                    <a:srgbClr val="1D1D1A"/>
                  </a:solidFill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F7A223A-2D49-7442-9DEA-1F9561C025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37" y="3883751"/>
                <a:ext cx="10963472" cy="571054"/>
              </a:xfrm>
              <a:prstGeom prst="rect">
                <a:avLst/>
              </a:prstGeom>
              <a:blipFill>
                <a:blip r:embed="rId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9DF5153-83C9-5D49-A32F-84B5FC20D84F}"/>
                  </a:ext>
                </a:extLst>
              </p:cNvPr>
              <p:cNvSpPr/>
              <p:nvPr/>
            </p:nvSpPr>
            <p:spPr>
              <a:xfrm>
                <a:off x="3079311" y="4678723"/>
                <a:ext cx="4846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9DF5153-83C9-5D49-A32F-84B5FC20D8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311" y="4678723"/>
                <a:ext cx="484620" cy="461665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06B4371-F752-7348-9056-86AD677E5DC0}"/>
                  </a:ext>
                </a:extLst>
              </p:cNvPr>
              <p:cNvSpPr/>
              <p:nvPr/>
            </p:nvSpPr>
            <p:spPr>
              <a:xfrm>
                <a:off x="4616374" y="4678723"/>
                <a:ext cx="6545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06B4371-F752-7348-9056-86AD677E5D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6374" y="4678723"/>
                <a:ext cx="654538" cy="461665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1FE1E0A-3765-BF4C-8389-B4F62262B5CB}"/>
                  </a:ext>
                </a:extLst>
              </p:cNvPr>
              <p:cNvSpPr/>
              <p:nvPr/>
            </p:nvSpPr>
            <p:spPr>
              <a:xfrm>
                <a:off x="6423815" y="4678722"/>
                <a:ext cx="6545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1FE1E0A-3765-BF4C-8389-B4F62262B5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815" y="4678722"/>
                <a:ext cx="654538" cy="461665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0227790-6606-2A42-9C8D-684F53D6B71B}"/>
                  </a:ext>
                </a:extLst>
              </p:cNvPr>
              <p:cNvSpPr/>
              <p:nvPr/>
            </p:nvSpPr>
            <p:spPr>
              <a:xfrm>
                <a:off x="9486929" y="4678722"/>
                <a:ext cx="10419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0227790-6606-2A42-9C8D-684F53D6B7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6929" y="4678722"/>
                <a:ext cx="1041952" cy="461665"/>
              </a:xfrm>
              <a:prstGeom prst="rect">
                <a:avLst/>
              </a:prstGeom>
              <a:blipFill>
                <a:blip r:embed="rId7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4D2B5F2-5150-674F-9B77-4943CE7EB1F6}"/>
                  </a:ext>
                </a:extLst>
              </p:cNvPr>
              <p:cNvSpPr/>
              <p:nvPr/>
            </p:nvSpPr>
            <p:spPr>
              <a:xfrm>
                <a:off x="7915032" y="4678722"/>
                <a:ext cx="9945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𝑜𝑛𝑒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4D2B5F2-5150-674F-9B77-4943CE7EB1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5032" y="4678722"/>
                <a:ext cx="99450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5654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30D7C34-1BF7-EF44-87EE-E0BEAED09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模型训练的总内存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97270F5-4276-384B-8A13-8C9991725BD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3737610"/>
                <a:ext cx="10963473" cy="2068830"/>
              </a:xfrm>
            </p:spPr>
            <p:txBody>
              <a:bodyPr/>
              <a:lstStyle/>
              <a:p>
                <a:r>
                  <a:rPr lang="zh-CN" altLang="en-US" dirty="0"/>
                  <a:t>因此在 </a:t>
                </a:r>
                <a:r>
                  <a:rPr lang="en-US" altLang="zh-CN" dirty="0"/>
                  <a:t>LLMs</a:t>
                </a:r>
                <a:r>
                  <a:rPr lang="zh-CN" altLang="en-US" dirty="0"/>
                  <a:t> 大模型训练过程中最少需要 </a:t>
                </a:r>
                <a:r>
                  <a:rPr lang="en-US" altLang="zh-CN" dirty="0"/>
                  <a:t>8.X</a:t>
                </a:r>
                <a:r>
                  <a:rPr lang="zh-CN" altLang="en-US" dirty="0"/>
                  <a:t> 倍于模型权重的大小内存，</a:t>
                </a:r>
                <a:r>
                  <a:rPr lang="en-US" altLang="zh-CN" dirty="0"/>
                  <a:t>e.g.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LLAMA-65B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marL="596706" lvl="2" indent="-239106">
                  <a:buFont typeface="Arial" pitchFamily="34" charset="0"/>
                  <a:buChar char="•"/>
                </a:pPr>
                <a:r>
                  <a:rPr lang="en-US" altLang="zh-CN" sz="1800" dirty="0"/>
                  <a:t>65B</a:t>
                </a:r>
                <a:r>
                  <a:rPr lang="zh-CN" altLang="en-US" sz="1800" dirty="0"/>
                  <a:t> 模型权重参数 </a:t>
                </a:r>
                <a:r>
                  <a:rPr lang="en-US" altLang="zh-CN" sz="1800" dirty="0"/>
                  <a:t>130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GB</a:t>
                </a:r>
                <a:r>
                  <a:rPr lang="zh-CN" altLang="en-US" sz="1800" dirty="0"/>
                  <a:t>，训练时候总消耗 </a:t>
                </a:r>
                <a:r>
                  <a:rPr lang="en-US" altLang="zh-CN" sz="1800" dirty="0"/>
                  <a:t>NPU</a:t>
                </a:r>
                <a:r>
                  <a:rPr lang="zh-CN" altLang="en-US" sz="1800" dirty="0"/>
                  <a:t> 内存最小为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130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𝐺𝐵</m:t>
                    </m:r>
                    <m:r>
                      <a:rPr lang="zh-CN" altLang="en-US" sz="1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1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8</m:t>
                    </m:r>
                    <m:r>
                      <a:rPr lang="zh-CN" altLang="en-US" sz="1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zh-CN" altLang="en-US" sz="1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𝑇𝐵</m:t>
                    </m:r>
                  </m:oMath>
                </a14:m>
                <a:r>
                  <a:rPr lang="zh-CN" altLang="en-US" sz="1800" dirty="0"/>
                  <a:t>。</a:t>
                </a:r>
                <a:endParaRPr lang="en-US" altLang="zh-CN" sz="1800" dirty="0"/>
              </a:p>
              <a:p>
                <a:pPr marL="596706" lvl="2" indent="-239106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𝑇𝐺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/64</m:t>
                    </m:r>
                    <m:r>
                      <a:rPr lang="zh-CN" altLang="en-US" sz="1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17</m:t>
                    </m:r>
                  </m:oMath>
                </a14:m>
                <a:r>
                  <a:rPr lang="zh-CN" altLang="en-US" sz="1800" dirty="0"/>
                  <a:t>，除去激活值需要的内存，仅仅放下一个大模型就需要 </a:t>
                </a:r>
                <a:r>
                  <a:rPr lang="en-US" altLang="zh-CN" sz="1800" dirty="0"/>
                  <a:t>32</a:t>
                </a:r>
                <a:r>
                  <a:rPr lang="zh-CN" altLang="en-US" sz="1800" dirty="0"/>
                  <a:t> 张 </a:t>
                </a:r>
                <a:r>
                  <a:rPr lang="en-US" altLang="zh-CN" sz="1800" dirty="0"/>
                  <a:t>NPU</a:t>
                </a:r>
                <a:r>
                  <a:rPr lang="zh-CN" altLang="en-US" sz="1800" dirty="0"/>
                  <a:t> 。</a:t>
                </a:r>
                <a:endParaRPr lang="en-US" altLang="zh-CN" sz="1800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97270F5-4276-384B-8A13-8C9991725B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3737610"/>
                <a:ext cx="10963473" cy="2068830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EC5085C4-AEE2-1F4A-9497-F341C2CAE3F6}"/>
                  </a:ext>
                </a:extLst>
              </p:cNvPr>
              <p:cNvSpPr/>
              <p:nvPr/>
            </p:nvSpPr>
            <p:spPr>
              <a:xfrm>
                <a:off x="623635" y="1752174"/>
                <a:ext cx="10963472" cy="571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训练总</m:t>
                      </m:r>
                      <m:r>
                        <a:rPr lang="zh-CN" altLang="en-US" sz="2400" i="1" dirty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内存</m:t>
                      </m:r>
                      <m:r>
                        <a:rPr lang="en-US" altLang="zh-CN" sz="2400" i="1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groupChr>
                        <m:groupChrPr>
                          <m:chr m:val="⏟"/>
                          <m:ctrlPr>
                            <a:rPr lang="en-US" altLang="zh-CN" sz="2400" i="1" dirty="0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sz="2400" i="1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模型内存</m:t>
                          </m:r>
                        </m:e>
                      </m:groupChr>
                      <m:r>
                        <a:rPr lang="en-US" altLang="zh-CN" sz="2400" i="1" dirty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groupChr>
                        <m:groupChrPr>
                          <m:chr m:val="⏟"/>
                          <m:ctrlPr>
                            <a:rPr lang="en-US" altLang="zh-CN" sz="2400" i="1" dirty="0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sz="2400" i="1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梯度内存</m:t>
                          </m:r>
                        </m:e>
                      </m:groupChr>
                      <m:r>
                        <a:rPr lang="en-US" altLang="zh-CN" sz="2400" i="1" dirty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groupChr>
                        <m:groupChrPr>
                          <m:chr m:val="⏟"/>
                          <m:ctrlPr>
                            <a:rPr lang="en-US" altLang="zh-CN" sz="2400" i="1" dirty="0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sz="2400" i="1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优化器内存</m:t>
                          </m:r>
                        </m:e>
                      </m:groupChr>
                      <m:r>
                        <a:rPr lang="en-US" altLang="zh-CN" sz="2400" i="1" dirty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groupChr>
                        <m:groupChrPr>
                          <m:chr m:val="⏟"/>
                          <m:ctrlPr>
                            <a:rPr lang="en-US" altLang="zh-CN" sz="2400" i="1" dirty="0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sz="2400" i="1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激活内存</m:t>
                          </m:r>
                        </m:e>
                      </m:groupChr>
                      <m:r>
                        <a:rPr lang="en-US" altLang="zh-CN" sz="2400" i="1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groupChr>
                        <m:groupChrPr>
                          <m:chr m:val="⏟"/>
                          <m:ctrlPr>
                            <a:rPr lang="en-US" altLang="zh-CN" sz="2400" i="1" dirty="0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sz="2400" i="1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其他内存</m:t>
                          </m:r>
                        </m:e>
                      </m:groupChr>
                    </m:oMath>
                  </m:oMathPara>
                </a14:m>
                <a:endParaRPr lang="en-US" altLang="zh-CN" sz="2400" dirty="0">
                  <a:solidFill>
                    <a:srgbClr val="1D1D1A"/>
                  </a:solidFill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EC5085C4-AEE2-1F4A-9497-F341C2CAE3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35" y="1752174"/>
                <a:ext cx="10963472" cy="571054"/>
              </a:xfrm>
              <a:prstGeom prst="rect">
                <a:avLst/>
              </a:prstGeom>
              <a:blipFill>
                <a:blip r:embed="rId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760EBCEE-F604-1C43-B65D-69A8227CF684}"/>
                  </a:ext>
                </a:extLst>
              </p:cNvPr>
              <p:cNvSpPr/>
              <p:nvPr/>
            </p:nvSpPr>
            <p:spPr>
              <a:xfrm>
                <a:off x="3474509" y="2547146"/>
                <a:ext cx="4846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760EBCEE-F604-1C43-B65D-69A8227CF6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509" y="2547146"/>
                <a:ext cx="484620" cy="461665"/>
              </a:xfrm>
              <a:prstGeom prst="rect">
                <a:avLst/>
              </a:prstGeom>
              <a:blipFill>
                <a:blip r:embed="rId4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C182CD98-BB9E-8449-BD56-00E182C46BF6}"/>
                  </a:ext>
                </a:extLst>
              </p:cNvPr>
              <p:cNvSpPr/>
              <p:nvPr/>
            </p:nvSpPr>
            <p:spPr>
              <a:xfrm>
                <a:off x="5011572" y="2547146"/>
                <a:ext cx="6545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C182CD98-BB9E-8449-BD56-00E182C46B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572" y="2547146"/>
                <a:ext cx="654538" cy="461665"/>
              </a:xfrm>
              <a:prstGeom prst="rect">
                <a:avLst/>
              </a:prstGeom>
              <a:blipFill>
                <a:blip r:embed="rId5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E903437-8759-F040-8353-FD712AC02E16}"/>
                  </a:ext>
                </a:extLst>
              </p:cNvPr>
              <p:cNvSpPr/>
              <p:nvPr/>
            </p:nvSpPr>
            <p:spPr>
              <a:xfrm>
                <a:off x="6819013" y="2547145"/>
                <a:ext cx="6545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E903437-8759-F040-8353-FD712AC02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013" y="2547145"/>
                <a:ext cx="654538" cy="461665"/>
              </a:xfrm>
              <a:prstGeom prst="rect">
                <a:avLst/>
              </a:prstGeom>
              <a:blipFill>
                <a:blip r:embed="rId6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07997B22-33F0-2D4D-8F02-E694017BFADE}"/>
                  </a:ext>
                </a:extLst>
              </p:cNvPr>
              <p:cNvSpPr/>
              <p:nvPr/>
            </p:nvSpPr>
            <p:spPr>
              <a:xfrm>
                <a:off x="9882127" y="2547145"/>
                <a:ext cx="10419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07997B22-33F0-2D4D-8F02-E694017BFA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2127" y="2547145"/>
                <a:ext cx="1041952" cy="461665"/>
              </a:xfrm>
              <a:prstGeom prst="rect">
                <a:avLst/>
              </a:prstGeom>
              <a:blipFill>
                <a:blip r:embed="rId7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1814FCC4-BC5E-E24B-BC22-18432A265BC1}"/>
                  </a:ext>
                </a:extLst>
              </p:cNvPr>
              <p:cNvSpPr/>
              <p:nvPr/>
            </p:nvSpPr>
            <p:spPr>
              <a:xfrm>
                <a:off x="8310230" y="2547145"/>
                <a:ext cx="9945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𝑜𝑛𝑒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1814FCC4-BC5E-E24B-BC22-18432A265B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230" y="2547145"/>
                <a:ext cx="99450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3147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30D7C34-1BF7-EF44-87EE-E0BEAED09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模型训练的总内存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97270F5-4276-384B-8A13-8C9991725BD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LLAMA-13B</a:t>
                </a:r>
                <a:r>
                  <a:rPr lang="zh-CN" altLang="en-US" dirty="0"/>
                  <a:t> 模型权重为 </a:t>
                </a:r>
                <a:r>
                  <a:rPr lang="en-US" altLang="zh-CN" dirty="0"/>
                  <a:t>25GB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8</a:t>
                </a:r>
                <a:r>
                  <a:rPr lang="zh-CN" altLang="en-US" dirty="0"/>
                  <a:t>倍为</a:t>
                </a:r>
                <a:r>
                  <a:rPr lang="en-US" altLang="zh-CN" dirty="0"/>
                  <a:t>200GB</a:t>
                </a:r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200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𝐺𝐵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/64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𝐺𝐵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3.2</m:t>
                    </m:r>
                  </m:oMath>
                </a14:m>
                <a:r>
                  <a:rPr lang="zh-CN" altLang="en-US" dirty="0"/>
                  <a:t>，理论上可以放在单机八卡的一个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节点。为什么 </a:t>
                </a:r>
                <a:r>
                  <a:rPr lang="en-US" altLang="zh-CN" dirty="0"/>
                  <a:t>LLAMA-13B</a:t>
                </a:r>
                <a:r>
                  <a:rPr lang="zh-CN" altLang="en-US" dirty="0"/>
                  <a:t> 一般最小资源需要两个节点 </a:t>
                </a:r>
                <a:r>
                  <a:rPr lang="en-US" altLang="zh-CN" dirty="0"/>
                  <a:t>16</a:t>
                </a:r>
                <a:r>
                  <a:rPr lang="zh-CN" altLang="en-US" dirty="0"/>
                  <a:t>卡？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97270F5-4276-384B-8A13-8C9991725B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3472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78BDCFF-A5F6-E44B-84E9-BA4E1E461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大模型训练内存占用</a:t>
            </a:r>
          </a:p>
        </p:txBody>
      </p:sp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AFFAEF89-AE4D-B54C-BA31-3486C5BD0601}"/>
              </a:ext>
            </a:extLst>
          </p:cNvPr>
          <p:cNvGraphicFramePr/>
          <p:nvPr/>
        </p:nvGraphicFramePr>
        <p:xfrm>
          <a:off x="6098381" y="1439916"/>
          <a:ext cx="5769037" cy="48596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EBC33142-31AE-0442-8B00-07BC49662B7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 层 </a:t>
                </a:r>
                <a:r>
                  <a:rPr lang="en-US" altLang="zh-CN" dirty="0"/>
                  <a:t>Transformer</a:t>
                </a:r>
                <a:r>
                  <a:rPr lang="zh-CN" altLang="en-US" dirty="0"/>
                  <a:t> 结构可训练参数量为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12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altLang="zh-CN" dirty="0"/>
              </a:p>
              <a:p>
                <a:r>
                  <a:rPr lang="zh-CN" altLang="en-US" b="1" dirty="0"/>
                  <a:t>模型 </a:t>
                </a:r>
                <a:r>
                  <a:rPr lang="en-US" altLang="zh-CN" b="1" dirty="0"/>
                  <a:t>Model</a:t>
                </a:r>
              </a:p>
              <a:p>
                <a:pPr lvl="1"/>
                <a:r>
                  <a:rPr lang="en-US" altLang="zh-CN" sz="1600" dirty="0"/>
                  <a:t>Parameters</a:t>
                </a:r>
                <a:r>
                  <a:rPr lang="zh-CN" altLang="en-US" sz="1600" dirty="0"/>
                  <a:t> 权重参数 </a:t>
                </a:r>
                <a:r>
                  <a:rPr lang="en-US" altLang="zh-CN" sz="1600" dirty="0"/>
                  <a:t>(half)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2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bytes</a:t>
                </a:r>
                <a:r>
                  <a:rPr lang="zh-CN" altLang="en-US" sz="1600" dirty="0"/>
                  <a:t>，</a:t>
                </a:r>
                <a:endParaRPr lang="en-US" altLang="zh-CN" sz="1600" dirty="0"/>
              </a:p>
              <a:p>
                <a:pPr lvl="1"/>
                <a:r>
                  <a:rPr lang="en-US" altLang="zh-CN" sz="1600" dirty="0"/>
                  <a:t>Gradient</a:t>
                </a:r>
                <a:r>
                  <a:rPr lang="zh-CN" altLang="en-US" sz="1600" dirty="0"/>
                  <a:t> 梯度参数 </a:t>
                </a:r>
                <a:r>
                  <a:rPr lang="en-US" altLang="zh-CN" sz="1600" dirty="0"/>
                  <a:t>(half)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2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bytes</a:t>
                </a:r>
                <a:r>
                  <a:rPr lang="zh-CN" altLang="en-US" sz="1600" dirty="0"/>
                  <a:t>，</a:t>
                </a:r>
                <a:endParaRPr lang="en-US" altLang="zh-CN" sz="1600" dirty="0"/>
              </a:p>
              <a:p>
                <a:pPr marL="239106" lvl="1" indent="-239106">
                  <a:buFont typeface="Arial" pitchFamily="34" charset="0"/>
                  <a:buChar char="•"/>
                </a:pPr>
                <a:r>
                  <a:rPr lang="zh-CN" altLang="en-US" sz="2000" b="1" dirty="0"/>
                  <a:t>优化器状态 </a:t>
                </a:r>
                <a:r>
                  <a:rPr lang="en-US" altLang="zh-CN" sz="2000" b="1" dirty="0"/>
                  <a:t>Optimizers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status</a:t>
                </a:r>
                <a:r>
                  <a:rPr lang="zh-CN" altLang="en-US" sz="2000" b="1" dirty="0"/>
                  <a:t> </a:t>
                </a:r>
                <a:endParaRPr lang="en-US" altLang="zh-CN" sz="2000" b="1" dirty="0"/>
              </a:p>
              <a:p>
                <a:pPr lvl="1"/>
                <a:r>
                  <a:rPr lang="en-US" altLang="zh-CN" sz="1600" dirty="0"/>
                  <a:t>Master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Weight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(FP32)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4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bytes</a:t>
                </a:r>
              </a:p>
              <a:p>
                <a:pPr lvl="1"/>
                <a:r>
                  <a:rPr lang="en-US" altLang="zh-CN" sz="1600" dirty="0"/>
                  <a:t>Adam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m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(FP32)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4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bytes</a:t>
                </a:r>
              </a:p>
              <a:p>
                <a:pPr lvl="1"/>
                <a:r>
                  <a:rPr lang="en-US" altLang="zh-CN" sz="1600" dirty="0"/>
                  <a:t>Adam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v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(FP32)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4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bytes</a:t>
                </a:r>
              </a:p>
              <a:p>
                <a:pPr marL="239106" lvl="1" indent="-239106">
                  <a:buFont typeface="Arial" pitchFamily="34" charset="0"/>
                  <a:buChar char="•"/>
                </a:pPr>
                <a:r>
                  <a:rPr lang="zh-CN" altLang="en-US" sz="2000" b="1" dirty="0"/>
                  <a:t>激活值：</a:t>
                </a:r>
                <a:r>
                  <a:rPr lang="en-US" altLang="zh-CN" sz="2000" b="1" dirty="0"/>
                  <a:t>forward</a:t>
                </a:r>
                <a:r>
                  <a:rPr lang="zh-CN" altLang="en-US" sz="2000" b="1" dirty="0"/>
                  <a:t> 中保存，用于反向传播</a:t>
                </a:r>
                <a:endParaRPr lang="zh-CN" altLang="en-US" b="1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EBC33142-31AE-0442-8B00-07BC49662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6552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30D7C34-1BF7-EF44-87EE-E0BEAED09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激活值的数据（特征数据）占了大头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200C5AC-A13A-F749-90CB-7DC97B9B17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除了模型参数、梯度、优化器状态外，占用显存的大头是前向传播过程中计算得到的</a:t>
            </a:r>
            <a:r>
              <a:rPr lang="zh-CN" altLang="en-US" b="1" dirty="0"/>
              <a:t>中间激活值</a:t>
            </a:r>
            <a:r>
              <a:rPr lang="zh-CN" altLang="en-US" dirty="0"/>
              <a:t>，需要保存中间激活值以便在反向传播计算梯度时使用。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DF83FD28-7C43-B647-A4E9-87199FE1E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3" y="2724656"/>
            <a:ext cx="10315575" cy="363042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93E8C39-296C-534A-B01D-54A57FD1B28B}"/>
              </a:ext>
            </a:extLst>
          </p:cNvPr>
          <p:cNvSpPr/>
          <p:nvPr/>
        </p:nvSpPr>
        <p:spPr>
          <a:xfrm>
            <a:off x="3486048" y="2544200"/>
            <a:ext cx="505097" cy="3176382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44DF06D-5357-7E47-B04E-D131C77760FD}"/>
              </a:ext>
            </a:extLst>
          </p:cNvPr>
          <p:cNvSpPr/>
          <p:nvPr/>
        </p:nvSpPr>
        <p:spPr>
          <a:xfrm>
            <a:off x="4062548" y="2544201"/>
            <a:ext cx="431075" cy="3176382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22D4F63-B6E1-4A44-B4F8-9E908AABD10B}"/>
              </a:ext>
            </a:extLst>
          </p:cNvPr>
          <p:cNvSpPr/>
          <p:nvPr/>
        </p:nvSpPr>
        <p:spPr>
          <a:xfrm>
            <a:off x="7151386" y="2544200"/>
            <a:ext cx="431075" cy="3176382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5321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A27CB1D-FEE2-6348-8E57-72B74452B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Self-attention</a:t>
            </a:r>
            <a:r>
              <a:rPr lang="zh-CN" altLang="en-US" dirty="0"/>
              <a:t> 自注意力层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34FB17F9-6258-B349-B69A-DEE45988026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360170"/>
                <a:ext cx="10963473" cy="643542"/>
              </a:xfrm>
            </p:spPr>
            <p:txBody>
              <a:bodyPr/>
              <a:lstStyle/>
              <a:p>
                <a:r>
                  <a:rPr lang="en-US" altLang="zh-CN" dirty="0"/>
                  <a:t>Self-attention</a:t>
                </a:r>
                <a:r>
                  <a:rPr lang="zh-CN" altLang="en-US" dirty="0"/>
                  <a:t> 模块参数包含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dirty="0"/>
                  <a:t> 权重矩阵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zh-CN" altLang="en-US" dirty="0"/>
                  <a:t>，以及输出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34FB17F9-6258-B349-B69A-DEE4598802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360170"/>
                <a:ext cx="10963473" cy="643542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B28345F7-4BCE-C243-A450-12496C434A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42167" y="2321051"/>
            <a:ext cx="6932023" cy="3693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483FADE1-A691-FE43-93F8-E2FD0D80E0D2}"/>
                  </a:ext>
                </a:extLst>
              </p:cNvPr>
              <p:cNvSpPr/>
              <p:nvPr/>
            </p:nvSpPr>
            <p:spPr>
              <a:xfrm>
                <a:off x="623635" y="4038873"/>
                <a:ext cx="4145109" cy="467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𝑠𝑜𝑓𝑡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483FADE1-A691-FE43-93F8-E2FD0D80E0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35" y="4038873"/>
                <a:ext cx="4145109" cy="467179"/>
              </a:xfrm>
              <a:prstGeom prst="rect">
                <a:avLst/>
              </a:prstGeom>
              <a:blipFill>
                <a:blip r:embed="rId4"/>
                <a:stretch>
                  <a:fillRect t="-86842" b="-144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07CCC84-DAEF-4F4C-9EA7-5ED9F3A934FB}"/>
                  </a:ext>
                </a:extLst>
              </p:cNvPr>
              <p:cNvSpPr/>
              <p:nvPr/>
            </p:nvSpPr>
            <p:spPr>
              <a:xfrm>
                <a:off x="623635" y="3354687"/>
                <a:ext cx="3564950" cy="4217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𝑋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𝑋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𝑋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07CCC84-DAEF-4F4C-9EA7-5ED9F3A93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35" y="3354687"/>
                <a:ext cx="3564950" cy="421782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675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US" altLang="zh-CN" sz="2800" b="1" dirty="0">
                <a:solidFill>
                  <a:srgbClr val="92D05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LLMs</a:t>
            </a:r>
            <a:r>
              <a:rPr lang="zh-CN" altLang="en-US" sz="2800" b="1" dirty="0">
                <a:solidFill>
                  <a:srgbClr val="92D05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大模型参数量、计算量、显存占用分析</a:t>
            </a:r>
            <a:endParaRPr lang="en-US" altLang="zh-CN" sz="2800" b="1" dirty="0">
              <a:solidFill>
                <a:srgbClr val="92D05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lvl="1"/>
            <a:r>
              <a:rPr lang="en-US" altLang="zh-CN" sz="2400" dirty="0">
                <a:cs typeface="Futura Medium" panose="020B0602020204020303" pitchFamily="34" charset="-79"/>
              </a:rPr>
              <a:t>Transformer</a:t>
            </a:r>
            <a:r>
              <a:rPr lang="zh-CN" altLang="en-US" sz="2400" dirty="0">
                <a:cs typeface="Futura Medium" panose="020B0602020204020303" pitchFamily="34" charset="-79"/>
              </a:rPr>
              <a:t> 背景介绍</a:t>
            </a:r>
            <a:endParaRPr lang="en-US" altLang="zh-CN" sz="2400" dirty="0">
              <a:cs typeface="Futura Medium" panose="020B0602020204020303" pitchFamily="34" charset="-79"/>
            </a:endParaRPr>
          </a:p>
          <a:p>
            <a:pPr lvl="1"/>
            <a:r>
              <a:rPr lang="zh-CN" altLang="en-US" sz="2400" dirty="0">
                <a:cs typeface="Futura Medium" panose="020B0602020204020303" pitchFamily="34" charset="-79"/>
              </a:rPr>
              <a:t>大模型参数量计算方式</a:t>
            </a:r>
            <a:endParaRPr lang="en-US" altLang="zh-CN" sz="2400" dirty="0">
              <a:cs typeface="Futura Medium" panose="020B0602020204020303" pitchFamily="34" charset="-79"/>
            </a:endParaRPr>
          </a:p>
          <a:p>
            <a:pPr lvl="1"/>
            <a:r>
              <a:rPr lang="zh-CN" altLang="en-US" sz="2200" dirty="0">
                <a:cs typeface="Futura Medium" panose="020B0602020204020303" pitchFamily="34" charset="-79"/>
              </a:rPr>
              <a:t>大模型训练时间估计</a:t>
            </a:r>
            <a:endParaRPr lang="en-US" altLang="zh-CN" sz="2200" dirty="0">
              <a:cs typeface="Futura Medium" panose="020B0602020204020303" pitchFamily="34" charset="-79"/>
            </a:endParaRPr>
          </a:p>
          <a:p>
            <a:pPr lvl="1"/>
            <a:r>
              <a:rPr lang="zh-CN" altLang="en-US" sz="2200" dirty="0">
                <a:cs typeface="Futura Medium" panose="020B0602020204020303" pitchFamily="34" charset="-79"/>
              </a:rPr>
              <a:t>大模型 </a:t>
            </a:r>
            <a:r>
              <a:rPr lang="en-US" altLang="zh-CN" sz="2200" dirty="0">
                <a:cs typeface="Futura Medium" panose="020B0602020204020303" pitchFamily="34" charset="-79"/>
              </a:rPr>
              <a:t>HBM</a:t>
            </a:r>
            <a:r>
              <a:rPr lang="zh-CN" altLang="en-US" sz="2200" dirty="0">
                <a:cs typeface="Futura Medium" panose="020B0602020204020303" pitchFamily="34" charset="-79"/>
              </a:rPr>
              <a:t> （显存）占用分析</a:t>
            </a:r>
          </a:p>
        </p:txBody>
      </p:sp>
    </p:spTree>
    <p:extLst>
      <p:ext uri="{BB962C8B-B14F-4D97-AF65-F5344CB8AC3E}">
        <p14:creationId xmlns:p14="http://schemas.microsoft.com/office/powerpoint/2010/main" val="385293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A27CB1D-FEE2-6348-8E57-72B74452B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Self-attention</a:t>
            </a:r>
            <a:r>
              <a:rPr lang="zh-CN" altLang="en-US" dirty="0"/>
              <a:t> 自注意力层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483FADE1-A691-FE43-93F8-E2FD0D80E0D2}"/>
                  </a:ext>
                </a:extLst>
              </p:cNvPr>
              <p:cNvSpPr/>
              <p:nvPr/>
            </p:nvSpPr>
            <p:spPr>
              <a:xfrm>
                <a:off x="3898222" y="1922772"/>
                <a:ext cx="4145109" cy="467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𝑠𝑜𝑓𝑡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483FADE1-A691-FE43-93F8-E2FD0D80E0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222" y="1922772"/>
                <a:ext cx="4145109" cy="467179"/>
              </a:xfrm>
              <a:prstGeom prst="rect">
                <a:avLst/>
              </a:prstGeom>
              <a:blipFill>
                <a:blip r:embed="rId2"/>
                <a:stretch>
                  <a:fillRect t="-84211" b="-147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07CCC84-DAEF-4F4C-9EA7-5ED9F3A934FB}"/>
                  </a:ext>
                </a:extLst>
              </p:cNvPr>
              <p:cNvSpPr/>
              <p:nvPr/>
            </p:nvSpPr>
            <p:spPr>
              <a:xfrm>
                <a:off x="3898222" y="1343089"/>
                <a:ext cx="3564950" cy="4217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𝑋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𝑋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𝑋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07CCC84-DAEF-4F4C-9EA7-5ED9F3A93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222" y="1343089"/>
                <a:ext cx="3564950" cy="421782"/>
              </a:xfrm>
              <a:prstGeom prst="rect">
                <a:avLst/>
              </a:prstGeom>
              <a:blipFill>
                <a:blip r:embed="rId3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5">
                <a:extLst>
                  <a:ext uri="{FF2B5EF4-FFF2-40B4-BE49-F238E27FC236}">
                    <a16:creationId xmlns:a16="http://schemas.microsoft.com/office/drawing/2014/main" id="{B81A48B0-E2F6-DB45-9D62-B8E9811BE5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6644" y="2638697"/>
                <a:ext cx="10963473" cy="3660889"/>
              </a:xfrm>
              <a:prstGeom prst="rect">
                <a:avLst/>
              </a:prstGeom>
              <a:noFill/>
            </p:spPr>
            <p:txBody>
              <a:bodyPr/>
              <a:lstStyle>
                <a:lvl1pPr marL="239106" marR="0" indent="-239106" algn="l" defTabSz="1218804" rtl="0" eaLnBrk="1" fontAlgn="base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92D050"/>
                  </a:buClr>
                  <a:buFont typeface="Arial" pitchFamily="34" charset="0"/>
                  <a:buChar char="•"/>
                  <a:tabLst/>
                  <a:defRPr kumimoji="0" lang="zh-CN" altLang="en-US" sz="2000" b="0" i="0" u="none" strike="noStrike" kern="0" cap="none" spc="0" normalizeH="0" baseline="0" dirty="0">
                    <a:ln>
                      <a:noFill/>
                    </a:ln>
                    <a:solidFill>
                      <a:srgbClr val="374154"/>
                    </a:solidFill>
                    <a:effectLst/>
                    <a:uLnTx/>
                    <a:uFillTx/>
                    <a:latin typeface="Gill Sans MT" panose="020B0502020104020203" pitchFamily="34" charset="0"/>
                    <a:ea typeface="微软雅黑" pitchFamily="34" charset="-122"/>
                    <a:cs typeface="+mn-cs"/>
                  </a:defRPr>
                </a:lvl1pPr>
                <a:lvl2pPr marL="476096" marR="0" indent="-236990" algn="l" defTabSz="1218804" rtl="0" eaLnBrk="1" fontAlgn="base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92D050"/>
                  </a:buClr>
                  <a:buFont typeface="Arial" panose="020B0604020202020204" pitchFamily="34" charset="0"/>
                  <a:buChar char="◦"/>
                  <a:tabLst/>
                  <a:defRPr kumimoji="0" lang="zh-CN" altLang="en-US" sz="1800" b="0" i="0" u="none" strike="noStrike" kern="0" cap="none" spc="0" normalizeH="0" baseline="0" dirty="0">
                    <a:ln>
                      <a:noFill/>
                    </a:ln>
                    <a:solidFill>
                      <a:srgbClr val="374154"/>
                    </a:solidFill>
                    <a:effectLst/>
                    <a:uLnTx/>
                    <a:uFillTx/>
                    <a:latin typeface="Gill Sans MT" panose="020B0502020104020203" pitchFamily="34" charset="0"/>
                    <a:ea typeface="微软雅黑" pitchFamily="34" charset="-122"/>
                    <a:cs typeface="+mn-cs"/>
                  </a:defRPr>
                </a:lvl2pPr>
                <a:lvl3pPr marL="833696" marR="0" indent="-236990" algn="l" defTabSz="1218804" rtl="0" eaLnBrk="1" fontAlgn="base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92D050"/>
                  </a:buClr>
                  <a:buFontTx/>
                  <a:buChar char="-"/>
                  <a:tabLst/>
                  <a:defRPr kumimoji="0" lang="zh-CN" altLang="en-US" sz="1600" b="0" i="0" u="none" strike="noStrike" kern="0" cap="none" spc="0" normalizeH="0" baseline="0" dirty="0">
                    <a:ln>
                      <a:noFill/>
                    </a:ln>
                    <a:solidFill>
                      <a:srgbClr val="374154"/>
                    </a:solidFill>
                    <a:effectLst/>
                    <a:uLnTx/>
                    <a:uFillTx/>
                    <a:latin typeface="Gill Sans MT" panose="020B0502020104020203" pitchFamily="34" charset="0"/>
                    <a:ea typeface="微软雅黑" pitchFamily="34" charset="-122"/>
                    <a:cs typeface="+mn-cs"/>
                  </a:defRPr>
                </a:lvl3pPr>
                <a:lvl4pPr marL="2132747" indent="-304678" algn="l" defTabSz="1218712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2103" indent="-304678" algn="l" defTabSz="1218712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1459" indent="-304678" algn="l" defTabSz="121871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0814" indent="-304678" algn="l" defTabSz="121871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0170" indent="-304678" algn="l" defTabSz="121871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79526" indent="-304678" algn="l" defTabSz="121871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ar-AE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ar-AE" dirty="0"/>
                  <a:t>中</a:t>
                </a:r>
                <a:r>
                  <a:rPr lang="zh-CN" altLang="en-US" dirty="0"/>
                  <a:t>保存相同的输入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 为激活值，</a:t>
                </a:r>
                <a:r>
                  <a:rPr lang="en-US" altLang="zh-CN" dirty="0" err="1"/>
                  <a:t>X.shape</a:t>
                </a:r>
                <a:r>
                  <a:rPr lang="zh-CN" altLang="en-US" dirty="0"/>
                  <a:t> 为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，占用显存大小为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𝑏𝑠h</m:t>
                    </m:r>
                  </m:oMath>
                </a14:m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𝑄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dirty="0"/>
                  <a:t> 中需要保存中间激活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Shape</a:t>
                </a:r>
                <a:r>
                  <a:rPr lang="zh-CN" altLang="en-US" dirty="0"/>
                  <a:t> 均为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，占用显存大小为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𝑏𝑠h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𝑏𝑠h</m:t>
                    </m:r>
                  </m:oMath>
                </a14:m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dirty="0"/>
                  <a:t>softmax</a:t>
                </a:r>
                <a:r>
                  <a:rPr lang="zh-CN" altLang="en-US" dirty="0"/>
                  <a:t> 计算需要保存函数的输入 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𝑄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dirty="0"/>
                  <a:t> ，占用显存大小为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dirty="0"/>
                  <a:t>dropout</a:t>
                </a:r>
                <a:r>
                  <a:rPr lang="zh-CN" altLang="en-US" dirty="0"/>
                  <a:t>操作需要保存一个 </a:t>
                </a:r>
                <a:r>
                  <a:rPr lang="en-US" altLang="zh-CN" dirty="0"/>
                  <a:t>mask</a:t>
                </a:r>
                <a:r>
                  <a:rPr lang="zh-CN" altLang="en-US" dirty="0"/>
                  <a:t> 矩阵，</a:t>
                </a:r>
                <a:r>
                  <a:rPr lang="en-US" altLang="zh-CN" dirty="0"/>
                  <a:t>mask</a:t>
                </a:r>
                <a:r>
                  <a:rPr lang="zh-CN" altLang="en-US" dirty="0"/>
                  <a:t> 矩阵的形状与 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𝑄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/>
                  <a:t> 相同，占用显存大小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ar-AE" dirty="0"/>
                  <a:t>计算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score</a:t>
                </a:r>
                <a:r>
                  <a:rPr lang="zh-CN" altLang="en-US" dirty="0"/>
                  <a:t> 显存大小为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dirty="0"/>
                  <a:t> 显存大小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𝑏𝑠h</m:t>
                    </m:r>
                  </m:oMath>
                </a14:m>
                <a:r>
                  <a:rPr lang="zh-CN" altLang="en-US" dirty="0"/>
                  <a:t>，占用显存大小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𝑏𝑠h</m:t>
                    </m:r>
                  </m:oMath>
                </a14:m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dirty="0"/>
                  <a:t>输出映射及 </a:t>
                </a:r>
                <a:r>
                  <a:rPr lang="en-US" altLang="zh-CN" dirty="0"/>
                  <a:t>dropout</a:t>
                </a:r>
                <a:r>
                  <a:rPr lang="zh-CN" altLang="en-US" dirty="0"/>
                  <a:t> 操作。输入映射大小为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𝑏𝑠h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dropout</a:t>
                </a:r>
                <a:r>
                  <a:rPr lang="zh-CN" altLang="en-US" dirty="0"/>
                  <a:t> 需要保存输入 </a:t>
                </a:r>
                <a:r>
                  <a:rPr lang="en-US" altLang="zh-CN" dirty="0"/>
                  <a:t>mask</a:t>
                </a:r>
                <a:r>
                  <a:rPr lang="zh-CN" altLang="en-US" dirty="0"/>
                  <a:t>，显存为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𝑏𝑠h</m:t>
                    </m:r>
                  </m:oMath>
                </a14:m>
                <a:r>
                  <a:rPr lang="zh-CN" altLang="en-US" dirty="0"/>
                  <a:t>；</a:t>
                </a:r>
                <a:endParaRPr lang="ar-AE" altLang="zh-CN" dirty="0"/>
              </a:p>
            </p:txBody>
          </p:sp>
        </mc:Choice>
        <mc:Fallback xmlns="">
          <p:sp>
            <p:nvSpPr>
              <p:cNvPr id="8" name="内容占位符 5">
                <a:extLst>
                  <a:ext uri="{FF2B5EF4-FFF2-40B4-BE49-F238E27FC236}">
                    <a16:creationId xmlns:a16="http://schemas.microsoft.com/office/drawing/2014/main" id="{B81A48B0-E2F6-DB45-9D62-B8E9811BE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44" y="2638697"/>
                <a:ext cx="10963473" cy="3660889"/>
              </a:xfrm>
              <a:prstGeom prst="rect">
                <a:avLst/>
              </a:prstGeom>
              <a:blipFill>
                <a:blip r:embed="rId4"/>
                <a:stretch>
                  <a:fillRect l="-463" r="-34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2981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A27CB1D-FEE2-6348-8E57-72B74452B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Self-attention</a:t>
            </a:r>
            <a:r>
              <a:rPr lang="zh-CN" altLang="en-US" dirty="0"/>
              <a:t> 自注意力层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34FB17F9-6258-B349-B69A-DEE45988026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360170"/>
                <a:ext cx="10963473" cy="643542"/>
              </a:xfrm>
            </p:spPr>
            <p:txBody>
              <a:bodyPr/>
              <a:lstStyle/>
              <a:p>
                <a:r>
                  <a:rPr lang="en-US" altLang="zh-CN" dirty="0"/>
                  <a:t>Self-attention</a:t>
                </a:r>
                <a:r>
                  <a:rPr lang="zh-CN" altLang="en-US" dirty="0"/>
                  <a:t> 模块参数包含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dirty="0"/>
                  <a:t> 权重矩阵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zh-CN" altLang="en-US" dirty="0"/>
                  <a:t>，以及输出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34FB17F9-6258-B349-B69A-DEE4598802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360170"/>
                <a:ext cx="10963473" cy="643542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B28345F7-4BCE-C243-A450-12496C434A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42167" y="2321051"/>
            <a:ext cx="6932023" cy="3693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483FADE1-A691-FE43-93F8-E2FD0D80E0D2}"/>
                  </a:ext>
                </a:extLst>
              </p:cNvPr>
              <p:cNvSpPr/>
              <p:nvPr/>
            </p:nvSpPr>
            <p:spPr>
              <a:xfrm>
                <a:off x="661610" y="3429000"/>
                <a:ext cx="4145109" cy="467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𝑠𝑜𝑓𝑡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483FADE1-A691-FE43-93F8-E2FD0D80E0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10" y="3429000"/>
                <a:ext cx="4145109" cy="467179"/>
              </a:xfrm>
              <a:prstGeom prst="rect">
                <a:avLst/>
              </a:prstGeom>
              <a:blipFill>
                <a:blip r:embed="rId4"/>
                <a:stretch>
                  <a:fillRect t="-86842" b="-144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07CCC84-DAEF-4F4C-9EA7-5ED9F3A934FB}"/>
                  </a:ext>
                </a:extLst>
              </p:cNvPr>
              <p:cNvSpPr/>
              <p:nvPr/>
            </p:nvSpPr>
            <p:spPr>
              <a:xfrm>
                <a:off x="661610" y="2744814"/>
                <a:ext cx="3564950" cy="4217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𝑋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𝑋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𝑋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07CCC84-DAEF-4F4C-9EA7-5ED9F3A93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10" y="2744814"/>
                <a:ext cx="3564950" cy="421782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7AB7359F-582D-B545-984F-C5E976B75789}"/>
                  </a:ext>
                </a:extLst>
              </p:cNvPr>
              <p:cNvSpPr/>
              <p:nvPr/>
            </p:nvSpPr>
            <p:spPr>
              <a:xfrm>
                <a:off x="1505949" y="5090634"/>
                <a:ext cx="22806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+11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𝑏𝑠h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7AB7359F-582D-B545-984F-C5E976B75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949" y="5090634"/>
                <a:ext cx="228068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虚尾箭头 6">
            <a:extLst>
              <a:ext uri="{FF2B5EF4-FFF2-40B4-BE49-F238E27FC236}">
                <a16:creationId xmlns:a16="http://schemas.microsoft.com/office/drawing/2014/main" id="{D7A2CE4F-6E66-7C48-9047-84909628309F}"/>
              </a:ext>
            </a:extLst>
          </p:cNvPr>
          <p:cNvSpPr/>
          <p:nvPr/>
        </p:nvSpPr>
        <p:spPr>
          <a:xfrm rot="5400000">
            <a:off x="2328941" y="4051470"/>
            <a:ext cx="634702" cy="883873"/>
          </a:xfrm>
          <a:prstGeom prst="stripedRightArrow">
            <a:avLst/>
          </a:prstGeom>
          <a:solidFill>
            <a:srgbClr val="1D1D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5005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A27CB1D-FEE2-6348-8E57-72B74452B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MLP</a:t>
            </a:r>
            <a:r>
              <a:rPr lang="zh-CN" altLang="en-US" dirty="0"/>
              <a:t> 全连接层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34FB17F9-6258-B349-B69A-DEE45988026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MLP</a:t>
                </a:r>
                <a:r>
                  <a:rPr lang="zh-CN" altLang="en-US" dirty="0"/>
                  <a:t> 由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个 </a:t>
                </a:r>
                <a:r>
                  <a:rPr lang="en-US" altLang="zh-CN" dirty="0"/>
                  <a:t>Linear</a:t>
                </a:r>
                <a:r>
                  <a:rPr lang="zh-CN" altLang="en-US" dirty="0"/>
                  <a:t> 线性层组成，第一个线性层将维度从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dirty="0"/>
                  <a:t> 映射到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dirty="0"/>
                  <a:t>，权重 </a:t>
                </a:r>
                <a:r>
                  <a:rPr lang="en-US" altLang="zh-CN" dirty="0"/>
                  <a:t>Shape</a:t>
                </a:r>
                <a:r>
                  <a:rPr lang="zh-CN" altLang="en-US" dirty="0"/>
                  <a:t> 为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,4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zh-CN" altLang="en-US" dirty="0"/>
                  <a:t>；第二个线性层将维度从 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dirty="0"/>
                  <a:t> 映射回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dirty="0"/>
                  <a:t>，权重 </a:t>
                </a:r>
                <a:r>
                  <a:rPr lang="en-US" altLang="zh-CN" dirty="0"/>
                  <a:t>Shape</a:t>
                </a:r>
                <a:r>
                  <a:rPr lang="zh-CN" altLang="en-US" dirty="0"/>
                  <a:t> 为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。因此 </a:t>
                </a:r>
                <a:r>
                  <a:rPr lang="en-US" altLang="zh-CN" dirty="0"/>
                  <a:t>MLP</a:t>
                </a:r>
                <a:r>
                  <a:rPr lang="zh-CN" altLang="en-US" dirty="0"/>
                  <a:t> 层参数量为 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8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34FB17F9-6258-B349-B69A-DEE4598802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0C42CAA1-E245-3A4E-BB64-03135E892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593" y="2669162"/>
            <a:ext cx="10315575" cy="363042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5DD537A-28FE-1341-8294-267D4979C34E}"/>
              </a:ext>
            </a:extLst>
          </p:cNvPr>
          <p:cNvSpPr/>
          <p:nvPr/>
        </p:nvSpPr>
        <p:spPr>
          <a:xfrm>
            <a:off x="4055558" y="2538533"/>
            <a:ext cx="431075" cy="3176382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A8BE64E-B73A-8443-AD09-F8CDB58B4D6B}"/>
              </a:ext>
            </a:extLst>
          </p:cNvPr>
          <p:cNvSpPr/>
          <p:nvPr/>
        </p:nvSpPr>
        <p:spPr>
          <a:xfrm>
            <a:off x="7144396" y="2538532"/>
            <a:ext cx="431075" cy="3176382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5361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A27CB1D-FEE2-6348-8E57-72B74452B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MLP</a:t>
            </a:r>
            <a:r>
              <a:rPr lang="zh-CN" altLang="en-US" dirty="0"/>
              <a:t> 全连接层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34FB17F9-6258-B349-B69A-DEE45988026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2522220"/>
                <a:ext cx="10963473" cy="3832859"/>
              </a:xfrm>
            </p:spPr>
            <p:txBody>
              <a:bodyPr/>
              <a:lstStyle/>
              <a:p>
                <a:r>
                  <a:rPr lang="zh-CN" altLang="en-US" dirty="0"/>
                  <a:t>第一个线性层需要保存其输入，占用显存大小为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𝑏𝑠h</m:t>
                    </m:r>
                  </m:oMath>
                </a14:m>
                <a:r>
                  <a:rPr lang="zh-CN" altLang="en-US" dirty="0"/>
                  <a:t>；</a:t>
                </a:r>
              </a:p>
              <a:p>
                <a:r>
                  <a:rPr lang="zh-CN" altLang="en-US" dirty="0"/>
                  <a:t>激活函数需要保存其输入，占用显存大小为 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𝑏𝑠h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=8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𝑏𝑠h</m:t>
                    </m:r>
                  </m:oMath>
                </a14:m>
                <a:r>
                  <a:rPr lang="zh-CN" altLang="en-US" dirty="0"/>
                  <a:t>；</a:t>
                </a:r>
              </a:p>
              <a:p>
                <a:r>
                  <a:rPr lang="zh-CN" altLang="en-US" dirty="0"/>
                  <a:t>第二个线性层需要保存其输入，占用显存大小为 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𝑏𝑠h</m:t>
                    </m:r>
                  </m:oMath>
                </a14:m>
                <a:r>
                  <a:rPr lang="zh-CN" altLang="en-US" dirty="0"/>
                  <a:t>；</a:t>
                </a:r>
              </a:p>
              <a:p>
                <a:r>
                  <a:rPr lang="zh-CN" altLang="en-US" dirty="0"/>
                  <a:t>最后 </a:t>
                </a:r>
                <a:r>
                  <a:rPr lang="en-US" altLang="zh-CN" dirty="0"/>
                  <a:t>dropout</a:t>
                </a:r>
                <a:r>
                  <a:rPr lang="zh-CN" altLang="en-US" dirty="0"/>
                  <a:t> 操作，需要保存 </a:t>
                </a:r>
                <a:r>
                  <a:rPr lang="en-US" altLang="zh-CN" dirty="0"/>
                  <a:t>mask</a:t>
                </a:r>
                <a:r>
                  <a:rPr lang="zh-CN" altLang="en-US" dirty="0"/>
                  <a:t> 矩阵，占用显存大小为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𝑏𝑠h</m:t>
                    </m:r>
                  </m:oMath>
                </a14:m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因此，需要保存的中间激活值为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19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𝑏𝑠h</m:t>
                    </m:r>
                  </m:oMath>
                </a14:m>
                <a:r>
                  <a:rPr lang="zh-CN" altLang="en-US" dirty="0"/>
                  <a:t>；</a:t>
                </a:r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34FB17F9-6258-B349-B69A-DEE4598802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2522220"/>
                <a:ext cx="10963473" cy="3832859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B609DE8-4F37-2742-9DC5-86028F3BEE35}"/>
                  </a:ext>
                </a:extLst>
              </p:cNvPr>
              <p:cNvSpPr/>
              <p:nvPr/>
            </p:nvSpPr>
            <p:spPr>
              <a:xfrm>
                <a:off x="4322896" y="1622386"/>
                <a:ext cx="3417346" cy="425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𝑔𝑒𝑙𝑢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B609DE8-4F37-2742-9DC5-86028F3BEE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896" y="1622386"/>
                <a:ext cx="3417346" cy="425053"/>
              </a:xfrm>
              <a:prstGeom prst="rect">
                <a:avLst/>
              </a:prstGeom>
              <a:blipFill>
                <a:blip r:embed="rId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801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751D8AC-99BF-2B4E-AD5D-8690F0818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Layer</a:t>
            </a:r>
            <a:r>
              <a:rPr lang="zh-CN" altLang="en-US" dirty="0"/>
              <a:t> </a:t>
            </a:r>
            <a:r>
              <a:rPr lang="en-US" altLang="zh-CN" dirty="0"/>
              <a:t>Norm</a:t>
            </a:r>
            <a:r>
              <a:rPr lang="zh-CN" altLang="en-US" dirty="0"/>
              <a:t> 归一化层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A6C292A6-3448-1648-B507-30601AE8616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Layer Norm</a:t>
                </a:r>
                <a:r>
                  <a:rPr lang="zh-CN" altLang="en-US" dirty="0"/>
                  <a:t> 层需要保存其输入，大小为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𝑏𝑠h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 层 </a:t>
                </a:r>
                <a:r>
                  <a:rPr lang="en-US" altLang="zh-CN" dirty="0"/>
                  <a:t>Layer Norm</a:t>
                </a:r>
                <a:r>
                  <a:rPr lang="zh-CN" altLang="en-US" dirty="0"/>
                  <a:t> 需要保存的中间激活为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𝑏𝑠h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A6C292A6-3448-1648-B507-30601AE861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 r="-28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5957B670-7051-EF42-BBAE-2BEC84290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55" y="2642176"/>
            <a:ext cx="10963472" cy="313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530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30D7C34-1BF7-EF44-87EE-E0BEAED09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Transformers</a:t>
            </a:r>
            <a:r>
              <a:rPr lang="zh-CN" altLang="en-US" dirty="0"/>
              <a:t> 结构的激活值内存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6BDEFAA1-2DBD-AC40-B0F2-7E44EBA544F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2123405"/>
                <a:ext cx="10963473" cy="4231675"/>
              </a:xfrm>
            </p:spPr>
            <p:txBody>
              <a:bodyPr/>
              <a:lstStyle/>
              <a:p>
                <a:r>
                  <a:rPr lang="zh-CN" altLang="en-US" dirty="0"/>
                  <a:t>激活值与输入数据的大小（输入数据的批次大小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和序列长度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dirty="0"/>
                  <a:t>）成正相关，随着批次大小 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/>
                  <a:t>和序列长度 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dirty="0"/>
                  <a:t> 增大，激活占用显存会同步增大。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6BDEFAA1-2DBD-AC40-B0F2-7E44EBA544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2123405"/>
                <a:ext cx="10963473" cy="4231675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图片 40">
            <a:extLst>
              <a:ext uri="{FF2B5EF4-FFF2-40B4-BE49-F238E27FC236}">
                <a16:creationId xmlns:a16="http://schemas.microsoft.com/office/drawing/2014/main" id="{DF83FD28-7C43-B647-A4E9-87199FE1E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693" y="3589202"/>
            <a:ext cx="7701352" cy="27103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4FE321A-E93E-7C46-99FB-B16662A2995C}"/>
                  </a:ext>
                </a:extLst>
              </p:cNvPr>
              <p:cNvSpPr/>
              <p:nvPr/>
            </p:nvSpPr>
            <p:spPr>
              <a:xfrm>
                <a:off x="3825064" y="1404672"/>
                <a:ext cx="44212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𝑀𝑒𝑚𝑜𝑟𝑦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+34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𝑏𝑠h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4FE321A-E93E-7C46-99FB-B16662A299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064" y="1404672"/>
                <a:ext cx="4421275" cy="461665"/>
              </a:xfrm>
              <a:prstGeom prst="rect">
                <a:avLst/>
              </a:prstGeom>
              <a:blipFill>
                <a:blip r:embed="rId4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1770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3A95803-EBA5-5C4B-BA06-FBE4EE7DC2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小结 </a:t>
            </a:r>
            <a:r>
              <a:rPr lang="en-US" altLang="zh-CN" dirty="0"/>
              <a:t>&amp;</a:t>
            </a:r>
            <a:r>
              <a:rPr lang="zh-CN" altLang="en-US" dirty="0"/>
              <a:t> 思考</a:t>
            </a:r>
          </a:p>
        </p:txBody>
      </p:sp>
    </p:spTree>
    <p:extLst>
      <p:ext uri="{BB962C8B-B14F-4D97-AF65-F5344CB8AC3E}">
        <p14:creationId xmlns:p14="http://schemas.microsoft.com/office/powerpoint/2010/main" val="912078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541F6426-DC81-2547-9F36-156D59CFE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D9ADB2A-81EA-D846-97C9-BEB317A685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083226" cy="5007429"/>
          </a:xfrm>
        </p:spPr>
        <p:txBody>
          <a:bodyPr/>
          <a:lstStyle/>
          <a:p>
            <a:r>
              <a:rPr lang="zh-CN" altLang="en-US" sz="2000" dirty="0"/>
              <a:t>介绍了如何计算 </a:t>
            </a:r>
            <a:r>
              <a:rPr lang="en-US" altLang="zh-CN" sz="2000" dirty="0"/>
              <a:t>Transformer</a:t>
            </a:r>
            <a:r>
              <a:rPr lang="zh-CN" altLang="en-US" sz="2000" dirty="0"/>
              <a:t> 结构的参数量，及其与模型大小之间的计算关系。</a:t>
            </a:r>
            <a:endParaRPr lang="en-US" altLang="zh-CN" sz="2000" dirty="0"/>
          </a:p>
          <a:p>
            <a:r>
              <a:rPr lang="zh-CN" altLang="en-US" sz="2000" dirty="0"/>
              <a:t>了解在给定训练 </a:t>
            </a:r>
            <a:r>
              <a:rPr lang="en-US" altLang="zh-CN" sz="2000" dirty="0"/>
              <a:t>tokens</a:t>
            </a:r>
            <a:r>
              <a:rPr lang="zh-CN" altLang="en-US" sz="2000" dirty="0"/>
              <a:t> 数据量下，大模型的训练时间计算方式。</a:t>
            </a:r>
            <a:endParaRPr lang="en-US" altLang="zh-CN" sz="2000" dirty="0"/>
          </a:p>
          <a:p>
            <a:r>
              <a:rPr lang="zh-CN" altLang="en-US" sz="2000" dirty="0"/>
              <a:t>基于模型参数量可以进一步估计模型参数、梯度和优化器状态占用的显存大小。</a:t>
            </a:r>
            <a:endParaRPr lang="en-US" altLang="zh-CN" sz="2000" dirty="0"/>
          </a:p>
          <a:p>
            <a:r>
              <a:rPr lang="zh-CN" altLang="en-US" sz="2000" dirty="0"/>
              <a:t>了解大模型的参数量、计算量、显存占用分析，有助于理解其训练和推理的显存和计算效率。</a:t>
            </a:r>
          </a:p>
        </p:txBody>
      </p:sp>
    </p:spTree>
    <p:extLst>
      <p:ext uri="{BB962C8B-B14F-4D97-AF65-F5344CB8AC3E}">
        <p14:creationId xmlns:p14="http://schemas.microsoft.com/office/powerpoint/2010/main" val="3205850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3CF33-52BC-C242-836B-2EBE19F5A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1EAAC3-9295-E04F-9BAF-1706252BC5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dirty="0"/>
              <a:t>Efficient Large-Scale Language Model Training on GPU Clusters Using Megatron-LM</a:t>
            </a:r>
          </a:p>
          <a:p>
            <a:r>
              <a:rPr kumimoji="1" lang="en-US" altLang="zh-CN" dirty="0"/>
              <a:t>Megatron-LM: Training Multi-Billion Parameter Language Models Using Model Parallelism</a:t>
            </a:r>
          </a:p>
          <a:p>
            <a:r>
              <a:rPr kumimoji="1" lang="en-US" altLang="zh-CN" dirty="0"/>
              <a:t>Reducing Activation </a:t>
            </a:r>
            <a:r>
              <a:rPr kumimoji="1" lang="en-US" altLang="zh-CN" dirty="0" err="1"/>
              <a:t>Recomputation</a:t>
            </a:r>
            <a:r>
              <a:rPr kumimoji="1" lang="en-US" altLang="zh-CN" dirty="0"/>
              <a:t> in Large Transformer Models</a:t>
            </a:r>
          </a:p>
          <a:p>
            <a:r>
              <a:rPr kumimoji="1" lang="en-US" altLang="zh-CN" dirty="0"/>
              <a:t>A Survey of Large Language Models</a:t>
            </a:r>
          </a:p>
          <a:p>
            <a:r>
              <a:rPr kumimoji="1" lang="en-US" altLang="zh-CN" dirty="0">
                <a:hlinkClick r:id="rId2"/>
              </a:rPr>
              <a:t>https://medium.com/@amirhossein.abaskohi/text-to-text-models-in-natural-language-processing-f203afb34a8b</a:t>
            </a:r>
            <a:endParaRPr kumimoji="1" lang="en-US" altLang="zh-CN" dirty="0"/>
          </a:p>
          <a:p>
            <a:r>
              <a:rPr kumimoji="1" lang="en-US" altLang="zh-CN" dirty="0">
                <a:hlinkClick r:id="rId3"/>
              </a:rPr>
              <a:t>https://twitter.com/cwolferesearch/status/1649476518811148314</a:t>
            </a:r>
            <a:endParaRPr kumimoji="1" lang="en-US" altLang="zh-CN" dirty="0"/>
          </a:p>
          <a:p>
            <a:r>
              <a:rPr kumimoji="1" lang="en-US" altLang="zh-CN" dirty="0">
                <a:hlinkClick r:id="rId4"/>
              </a:rPr>
              <a:t>https://mdnice.com/writing/ce291e46450e415abd0c71f7282f3f20</a:t>
            </a:r>
            <a:endParaRPr kumimoji="1" lang="en-US" altLang="zh-CN" dirty="0"/>
          </a:p>
          <a:p>
            <a:r>
              <a:rPr kumimoji="1" lang="en-US" altLang="zh-CN" dirty="0">
                <a:hlinkClick r:id="rId5"/>
              </a:rPr>
              <a:t>https://medium.com/@ngiengkianyew/multi-headed-attention-8b940b76c351</a:t>
            </a:r>
            <a:endParaRPr kumimoji="1" lang="en-US" altLang="zh-CN" dirty="0"/>
          </a:p>
          <a:p>
            <a:r>
              <a:rPr kumimoji="1" lang="en-US" altLang="zh-CN" dirty="0">
                <a:hlinkClick r:id="rId6"/>
              </a:rPr>
              <a:t>https://stats.stackexchange.com/questions/620002/why-is-the-layer-normalization-same-with-the-instance-normalization-in-transform</a:t>
            </a:r>
            <a:endParaRPr kumimoji="1" lang="en-US" altLang="zh-CN" dirty="0"/>
          </a:p>
          <a:p>
            <a:r>
              <a:rPr kumimoji="1" lang="en-US" altLang="zh-CN" dirty="0">
                <a:hlinkClick r:id="rId7"/>
              </a:rPr>
              <a:t>https://www.kaggle.com/code/gabedossantos/killer-bert-tutorial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54555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583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C074AAB-A473-5D42-994A-26D72201BD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1.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Transformer</a:t>
            </a:r>
            <a:endParaRPr lang="en-US" altLang="zh-CN" dirty="0"/>
          </a:p>
          <a:p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背景介绍</a:t>
            </a:r>
          </a:p>
        </p:txBody>
      </p:sp>
    </p:spTree>
    <p:extLst>
      <p:ext uri="{BB962C8B-B14F-4D97-AF65-F5344CB8AC3E}">
        <p14:creationId xmlns:p14="http://schemas.microsoft.com/office/powerpoint/2010/main" val="4271318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B3C981-0C22-E14B-AA6E-D3A76E302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模型参数与数据集规模增长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F51CF4D-08F6-F445-AFF0-7F72A782B6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千亿规模参数模型，数据集在</a:t>
            </a:r>
            <a:r>
              <a:rPr lang="en-US" altLang="zh-CN" dirty="0"/>
              <a:t>TB</a:t>
            </a:r>
            <a:r>
              <a:rPr lang="zh-CN" altLang="en-US" dirty="0"/>
              <a:t>量级；万亿规模参数模型，数据集在</a:t>
            </a:r>
            <a:r>
              <a:rPr lang="en-US" altLang="zh-CN" dirty="0"/>
              <a:t>10TB</a:t>
            </a:r>
            <a:r>
              <a:rPr lang="zh-CN" altLang="en-US" dirty="0"/>
              <a:t>量级。</a:t>
            </a:r>
            <a:endParaRPr lang="en-US" altLang="zh-CN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DBCD466-A0EC-2D42-9590-9549242F7621}"/>
              </a:ext>
            </a:extLst>
          </p:cNvPr>
          <p:cNvGraphicFramePr>
            <a:graphicFrameLocks noGrp="1"/>
          </p:cNvGraphicFramePr>
          <p:nvPr/>
        </p:nvGraphicFramePr>
        <p:xfrm>
          <a:off x="855635" y="2123091"/>
          <a:ext cx="10464006" cy="40136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4001">
                  <a:extLst>
                    <a:ext uri="{9D8B030D-6E8A-4147-A177-3AD203B41FA5}">
                      <a16:colId xmlns:a16="http://schemas.microsoft.com/office/drawing/2014/main" val="2781279311"/>
                    </a:ext>
                  </a:extLst>
                </a:gridCol>
                <a:gridCol w="1744001">
                  <a:extLst>
                    <a:ext uri="{9D8B030D-6E8A-4147-A177-3AD203B41FA5}">
                      <a16:colId xmlns:a16="http://schemas.microsoft.com/office/drawing/2014/main" val="1682870341"/>
                    </a:ext>
                  </a:extLst>
                </a:gridCol>
                <a:gridCol w="1744001">
                  <a:extLst>
                    <a:ext uri="{9D8B030D-6E8A-4147-A177-3AD203B41FA5}">
                      <a16:colId xmlns:a16="http://schemas.microsoft.com/office/drawing/2014/main" val="2932225671"/>
                    </a:ext>
                  </a:extLst>
                </a:gridCol>
                <a:gridCol w="1744001">
                  <a:extLst>
                    <a:ext uri="{9D8B030D-6E8A-4147-A177-3AD203B41FA5}">
                      <a16:colId xmlns:a16="http://schemas.microsoft.com/office/drawing/2014/main" val="3523218642"/>
                    </a:ext>
                  </a:extLst>
                </a:gridCol>
                <a:gridCol w="1744001">
                  <a:extLst>
                    <a:ext uri="{9D8B030D-6E8A-4147-A177-3AD203B41FA5}">
                      <a16:colId xmlns:a16="http://schemas.microsoft.com/office/drawing/2014/main" val="2873653934"/>
                    </a:ext>
                  </a:extLst>
                </a:gridCol>
                <a:gridCol w="1744001">
                  <a:extLst>
                    <a:ext uri="{9D8B030D-6E8A-4147-A177-3AD203B41FA5}">
                      <a16:colId xmlns:a16="http://schemas.microsoft.com/office/drawing/2014/main" val="1678433564"/>
                    </a:ext>
                  </a:extLst>
                </a:gridCol>
              </a:tblGrid>
              <a:tr h="43694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模型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发布时间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参数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预训练数据集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模型类型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9508058"/>
                  </a:ext>
                </a:extLst>
              </a:tr>
              <a:tr h="43694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GPT-1</a:t>
                      </a:r>
                      <a:endParaRPr lang="zh-CN" altLang="en-US" sz="1400" b="1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2018.06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1.17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0.1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5GB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NLP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212958"/>
                  </a:ext>
                </a:extLst>
              </a:tr>
              <a:tr h="43694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GPT-2</a:t>
                      </a:r>
                      <a:endParaRPr lang="zh-CN" altLang="en-US" sz="1400" b="1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2019.02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15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1.5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40GB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NLP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2711613"/>
                  </a:ext>
                </a:extLst>
              </a:tr>
              <a:tr h="43694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GPT-3</a:t>
                      </a:r>
                      <a:endParaRPr lang="zh-CN" altLang="en-US" sz="1400" b="1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2020.05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1750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175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3TB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NLP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9985601"/>
                  </a:ext>
                </a:extLst>
              </a:tr>
              <a:tr h="43694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GPT-4</a:t>
                      </a:r>
                      <a:endParaRPr lang="zh-CN" altLang="en-US" sz="1400" b="1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2022.05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/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/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45TB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NLP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0454679"/>
                  </a:ext>
                </a:extLst>
              </a:tr>
              <a:tr h="48788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Switch</a:t>
                      </a:r>
                      <a:r>
                        <a:rPr lang="zh-CN" altLang="en-US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Transformer</a:t>
                      </a:r>
                      <a:endParaRPr lang="zh-CN" altLang="en-US" sz="1400" b="1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2021.03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1.6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万亿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1.6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T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750GB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CV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9535841"/>
                  </a:ext>
                </a:extLst>
              </a:tr>
              <a:tr h="43694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Megatron</a:t>
                      </a:r>
                      <a:endParaRPr lang="zh-CN" altLang="en-US" sz="1400" b="1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2021.10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5300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530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/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NLP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6871788"/>
                  </a:ext>
                </a:extLst>
              </a:tr>
              <a:tr h="43694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LLAMA</a:t>
                      </a:r>
                      <a:endParaRPr lang="zh-CN" altLang="en-US" sz="1400" b="1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2022.10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650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65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2TB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NLP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2516483"/>
                  </a:ext>
                </a:extLst>
              </a:tr>
              <a:tr h="43694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LLAMA2</a:t>
                      </a:r>
                      <a:endParaRPr lang="zh-CN" altLang="en-US" sz="1400" b="1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2023.07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700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70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4.5TB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NLP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8075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2243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536D9E08-D602-264A-A4B7-F27A8FC0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训练大模型面临的挑战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F2CAE6F0-3227-734F-BF95-CAE160FEA9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2673357" cy="4994910"/>
          </a:xfrm>
        </p:spPr>
        <p:txBody>
          <a:bodyPr/>
          <a:lstStyle/>
          <a:p>
            <a:r>
              <a:rPr lang="zh-CN" altLang="en-US" dirty="0"/>
              <a:t>训练 </a:t>
            </a:r>
            <a:r>
              <a:rPr lang="en-US" altLang="zh-CN" dirty="0"/>
              <a:t>LLMs</a:t>
            </a:r>
            <a:r>
              <a:rPr lang="zh-CN" altLang="en-US" dirty="0"/>
              <a:t> 大模型面临两个主要挑战：</a:t>
            </a:r>
            <a:endParaRPr lang="en-US" altLang="zh-CN" dirty="0"/>
          </a:p>
          <a:p>
            <a:pPr lvl="1"/>
            <a:r>
              <a:rPr lang="zh-CN" altLang="en-US" dirty="0"/>
              <a:t>显存效率</a:t>
            </a:r>
            <a:endParaRPr lang="en-US" altLang="zh-CN" dirty="0"/>
          </a:p>
          <a:p>
            <a:pPr lvl="1"/>
            <a:r>
              <a:rPr lang="zh-CN" altLang="en-US" dirty="0"/>
              <a:t>计算效率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812DE95-8D49-A64D-80E6-A31A9691000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8401" y="1488176"/>
            <a:ext cx="8011193" cy="481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233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1383C0C-C7AC-8D43-89BD-58C522CC7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大模型结构</a:t>
            </a:r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E335B3AD-4E4D-5749-B4D6-FAB4FD5521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现在 </a:t>
            </a:r>
            <a:r>
              <a:rPr lang="en-US" altLang="zh-CN" dirty="0"/>
              <a:t>LLMs</a:t>
            </a:r>
            <a:r>
              <a:rPr lang="zh-CN" altLang="en-US" dirty="0"/>
              <a:t> 都基于 </a:t>
            </a:r>
            <a:r>
              <a:rPr lang="en-US" altLang="zh-CN" dirty="0"/>
              <a:t>transformer</a:t>
            </a:r>
            <a:r>
              <a:rPr lang="zh-CN" altLang="en-US" dirty="0"/>
              <a:t> 模型结构，主要有两大类：</a:t>
            </a:r>
            <a:r>
              <a:rPr lang="en-US" altLang="zh-CN" dirty="0"/>
              <a:t>encoder-decoder</a:t>
            </a:r>
            <a:r>
              <a:rPr lang="zh-CN" altLang="en-US" dirty="0"/>
              <a:t> 和 </a:t>
            </a:r>
            <a:r>
              <a:rPr lang="en-US" altLang="zh-CN" dirty="0"/>
              <a:t>decoder-only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Decoder-only</a:t>
            </a:r>
            <a:r>
              <a:rPr lang="zh-CN" altLang="en-US" dirty="0"/>
              <a:t> 又分为 </a:t>
            </a:r>
            <a:r>
              <a:rPr lang="en-US" altLang="zh-CN" dirty="0"/>
              <a:t>Causal LM</a:t>
            </a:r>
            <a:r>
              <a:rPr lang="zh-CN" altLang="en-US" dirty="0"/>
              <a:t>（</a:t>
            </a:r>
            <a:r>
              <a:rPr lang="en-US" altLang="zh-CN" dirty="0"/>
              <a:t>e.g.</a:t>
            </a:r>
            <a:r>
              <a:rPr lang="zh-CN" altLang="en-US" dirty="0"/>
              <a:t> </a:t>
            </a:r>
            <a:r>
              <a:rPr lang="en-US" altLang="zh-CN" dirty="0"/>
              <a:t>GPT</a:t>
            </a:r>
            <a:r>
              <a:rPr lang="zh-CN" altLang="en-US" dirty="0"/>
              <a:t>系列）和</a:t>
            </a:r>
            <a:r>
              <a:rPr lang="en-US" altLang="zh-CN" dirty="0"/>
              <a:t>Prefix LM</a:t>
            </a:r>
            <a:r>
              <a:rPr lang="zh-CN" altLang="en-US" dirty="0"/>
              <a:t>（</a:t>
            </a:r>
            <a:r>
              <a:rPr lang="en-US" altLang="zh-CN" dirty="0"/>
              <a:t>e.g.</a:t>
            </a:r>
            <a:r>
              <a:rPr lang="zh-CN" altLang="en-US" dirty="0"/>
              <a:t> </a:t>
            </a:r>
            <a:r>
              <a:rPr lang="en-US" altLang="zh-CN" dirty="0"/>
              <a:t>GLM</a:t>
            </a:r>
            <a:r>
              <a:rPr lang="zh-CN" altLang="en-US" dirty="0"/>
              <a:t>）。</a:t>
            </a:r>
            <a:r>
              <a:rPr lang="en-US" altLang="zh-CN" dirty="0"/>
              <a:t>GPT</a:t>
            </a:r>
            <a:r>
              <a:rPr lang="zh-CN" altLang="en-US" dirty="0"/>
              <a:t> 系列取得巨大成功，目前主流 </a:t>
            </a:r>
            <a:r>
              <a:rPr lang="en-US" altLang="zh-CN" dirty="0"/>
              <a:t>LLMs</a:t>
            </a:r>
            <a:r>
              <a:rPr lang="zh-CN" altLang="en-US" dirty="0"/>
              <a:t> 大模型都采用 </a:t>
            </a:r>
            <a:r>
              <a:rPr lang="en-US" altLang="zh-CN" dirty="0"/>
              <a:t>Causal LM</a:t>
            </a:r>
            <a:r>
              <a:rPr lang="zh-CN" altLang="en-US" dirty="0"/>
              <a:t> 结构。</a:t>
            </a:r>
            <a:endParaRPr lang="en-US" altLang="zh-CN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A37EF24-E81D-2B4B-B716-3E8BCA225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357" y="3097503"/>
            <a:ext cx="7834027" cy="320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06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3A072B4-A3EE-1B41-9B8E-D150A9EE0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大模型结构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9DBD51-4AC8-4843-A1E4-D121B9F339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4803" y="2137144"/>
            <a:ext cx="9247156" cy="4313629"/>
          </a:xfrm>
          <a:prstGeom prst="rect">
            <a:avLst/>
          </a:prstGeo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68B6034-79D2-4F47-B5EF-061A27DC22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为了更好理解训练大模型的显存效率和计算效率，</a:t>
            </a:r>
            <a:r>
              <a:rPr lang="en-US" altLang="zh-CN" dirty="0"/>
              <a:t> </a:t>
            </a:r>
            <a:r>
              <a:rPr lang="zh-CN" altLang="en-US" dirty="0"/>
              <a:t>以 </a:t>
            </a:r>
            <a:r>
              <a:rPr lang="en-US" altLang="zh-CN" dirty="0"/>
              <a:t>Decoder-only</a:t>
            </a:r>
            <a:r>
              <a:rPr lang="zh-CN" altLang="en-US" dirty="0"/>
              <a:t> 结构来计算和评估大模型的参数量、计算量和显存占用情况。</a:t>
            </a:r>
          </a:p>
        </p:txBody>
      </p:sp>
    </p:spTree>
    <p:extLst>
      <p:ext uri="{BB962C8B-B14F-4D97-AF65-F5344CB8AC3E}">
        <p14:creationId xmlns:p14="http://schemas.microsoft.com/office/powerpoint/2010/main" val="2173623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41499EE-6819-CC4F-A66D-70C4E156F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符号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C328C88E-11A9-6648-9979-3D6B09FBFA3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Transformer</a:t>
                </a:r>
                <a:r>
                  <a:rPr lang="zh-CN" altLang="en-US" dirty="0"/>
                  <a:t> 模型的层数为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，隐藏层维度为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dirty="0"/>
                  <a:t>，注意力头数为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/>
                  <a:t>，词表大小为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dirty="0"/>
                  <a:t>，训练数据的批次 </a:t>
                </a:r>
                <a:r>
                  <a:rPr lang="en-US" altLang="zh-CN" dirty="0"/>
                  <a:t>batch</a:t>
                </a:r>
                <a:r>
                  <a:rPr lang="zh-CN" altLang="en-US" dirty="0"/>
                  <a:t> 大小为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/>
                  <a:t>，序列长度为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C328C88E-11A9-6648-9979-3D6B09FBFA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BAA10B20-3A25-5A4C-9739-431170A38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83" y="2527733"/>
            <a:ext cx="10315575" cy="363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83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31187</TotalTime>
  <Words>2190</Words>
  <Application>Microsoft Macintosh PowerPoint</Application>
  <PresentationFormat>自定义</PresentationFormat>
  <Paragraphs>241</Paragraphs>
  <Slides>39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39</vt:i4>
      </vt:variant>
    </vt:vector>
  </HeadingPairs>
  <TitlesOfParts>
    <vt:vector size="55" baseType="lpstr">
      <vt:lpstr>Microsoft YaHei</vt:lpstr>
      <vt:lpstr>Microsoft YaHei</vt:lpstr>
      <vt:lpstr>ACGN-MiaoGB-Flash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关于本内容</vt:lpstr>
      <vt:lpstr>关于本内容</vt:lpstr>
      <vt:lpstr>PowerPoint 演示文稿</vt:lpstr>
      <vt:lpstr>模型参数与数据集规模增长</vt:lpstr>
      <vt:lpstr>训练大模型面临的挑战</vt:lpstr>
      <vt:lpstr>大模型结构</vt:lpstr>
      <vt:lpstr>大模型结构</vt:lpstr>
      <vt:lpstr>符号</vt:lpstr>
      <vt:lpstr>PowerPoint 演示文稿</vt:lpstr>
      <vt:lpstr>Embedding 层</vt:lpstr>
      <vt:lpstr>Transformers 结构</vt:lpstr>
      <vt:lpstr>Self-attention 自注意力层</vt:lpstr>
      <vt:lpstr>MLP 全连接层</vt:lpstr>
      <vt:lpstr>Layer Norm 归一化层</vt:lpstr>
      <vt:lpstr>模型参数量与模型大小关系</vt:lpstr>
      <vt:lpstr>大模型训练内存占用</vt:lpstr>
      <vt:lpstr>PowerPoint 演示文稿</vt:lpstr>
      <vt:lpstr>大模型训练时间计算公式</vt:lpstr>
      <vt:lpstr>系数 K 的来源</vt:lpstr>
      <vt:lpstr>NPU 利用率</vt:lpstr>
      <vt:lpstr>LLAMA-65B 训练时间</vt:lpstr>
      <vt:lpstr>PowerPoint 演示文稿</vt:lpstr>
      <vt:lpstr>模型训练的总内存</vt:lpstr>
      <vt:lpstr>模型训练的总内存</vt:lpstr>
      <vt:lpstr>模型训练的总内存</vt:lpstr>
      <vt:lpstr>大模型训练内存占用</vt:lpstr>
      <vt:lpstr>激活值的数据（特征数据）占了大头</vt:lpstr>
      <vt:lpstr>Self-attention 自注意力层</vt:lpstr>
      <vt:lpstr>Self-attention 自注意力层</vt:lpstr>
      <vt:lpstr>Self-attention 自注意力层</vt:lpstr>
      <vt:lpstr>MLP 全连接层</vt:lpstr>
      <vt:lpstr>MLP 全连接层</vt:lpstr>
      <vt:lpstr>Layer Norm 归一化层</vt:lpstr>
      <vt:lpstr>Transformers 结构的激活值内存</vt:lpstr>
      <vt:lpstr>PowerPoint 演示文稿</vt:lpstr>
      <vt:lpstr>小结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10291</cp:revision>
  <cp:lastPrinted>2023-09-08T09:14:01Z</cp:lastPrinted>
  <dcterms:created xsi:type="dcterms:W3CDTF">2020-08-28T08:44:19Z</dcterms:created>
  <dcterms:modified xsi:type="dcterms:W3CDTF">2023-12-04T23:44:37Z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